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9" r:id="rId1"/>
  </p:sldMasterIdLst>
  <p:notesMasterIdLst>
    <p:notesMasterId r:id="rId22"/>
  </p:notesMasterIdLst>
  <p:handoutMasterIdLst>
    <p:handoutMasterId r:id="rId23"/>
  </p:handoutMasterIdLst>
  <p:sldIdLst>
    <p:sldId id="257" r:id="rId2"/>
    <p:sldId id="258" r:id="rId3"/>
    <p:sldId id="262" r:id="rId4"/>
    <p:sldId id="264" r:id="rId5"/>
    <p:sldId id="268" r:id="rId6"/>
    <p:sldId id="267" r:id="rId7"/>
    <p:sldId id="269" r:id="rId8"/>
    <p:sldId id="270" r:id="rId9"/>
    <p:sldId id="271" r:id="rId10"/>
    <p:sldId id="273" r:id="rId11"/>
    <p:sldId id="274" r:id="rId12"/>
    <p:sldId id="266" r:id="rId13"/>
    <p:sldId id="275" r:id="rId14"/>
    <p:sldId id="276" r:id="rId15"/>
    <p:sldId id="277" r:id="rId16"/>
    <p:sldId id="281" r:id="rId17"/>
    <p:sldId id="278" r:id="rId18"/>
    <p:sldId id="279" r:id="rId19"/>
    <p:sldId id="280" r:id="rId20"/>
    <p:sldId id="282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 mediu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 mediu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123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ubstituent dată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6197C0-6F93-4DDC-B388-4A311E383667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7T17:49:16.619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6235.29492"/>
      <inkml:brushProperty name="anchorY" value="-16342.40527"/>
      <inkml:brushProperty name="scaleFactor" value="0.5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7T17:49:17.169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7505.29492"/>
      <inkml:brushProperty name="anchorY" value="-17612.40625"/>
      <inkml:brushProperty name="scaleFactor" value="0.5"/>
    </inkml:brush>
  </inkml:definitions>
  <inkml:trace contextRef="#ctx0" brushRef="#br0">0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7T17:49:19.30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8775.29492"/>
      <inkml:brushProperty name="anchorY" value="-18882.40625"/>
      <inkml:brushProperty name="scaleFactor" value="0.5"/>
    </inkml:brush>
  </inkml:definitions>
  <inkml:trace contextRef="#ctx0" brushRef="#br0">0 15 24575,'0'0'0,"0"-6"0,0-2 0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82B259-CE05-48A8-846C-C8EDA67478E8}" type="datetime1">
              <a:rPr lang="ro-RO" smtClean="0"/>
              <a:t>29.05.2023</a:t>
            </a:fld>
            <a:endParaRPr lang="en-US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o"/>
              <a:t>Faceți clic pentru a edita stilurile de text coordonator</a:t>
            </a:r>
            <a:endParaRPr lang="en-US"/>
          </a:p>
          <a:p>
            <a:pPr lvl="1" rtl="0"/>
            <a:r>
              <a:rPr lang="ro"/>
              <a:t>Al doilea nivel</a:t>
            </a:r>
          </a:p>
          <a:p>
            <a:pPr lvl="2" rtl="0"/>
            <a:r>
              <a:rPr lang="ro"/>
              <a:t>Al treilea nivel</a:t>
            </a:r>
          </a:p>
          <a:p>
            <a:pPr lvl="3" rtl="0"/>
            <a:r>
              <a:rPr lang="ro"/>
              <a:t>Al patrulea nivel</a:t>
            </a:r>
          </a:p>
          <a:p>
            <a:pPr lvl="4" rtl="0"/>
            <a:r>
              <a:rPr lang="ro"/>
              <a:t>Al cincilea nivel</a:t>
            </a:r>
            <a:endParaRPr lang="en-US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D9822-F745-4969-8F51-CE3D9A133CC3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97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44F3-8485-4BDC-BABF-34C8B30917A7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408049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44F3-8485-4BDC-BABF-34C8B30917A7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8126952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44F3-8485-4BDC-BABF-34C8B30917A7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702524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44F3-8485-4BDC-BABF-34C8B30917A7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2491728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44F3-8485-4BDC-BABF-34C8B30917A7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762644"/>
      </p:ext>
    </p:extLst>
  </p:cSld>
  <p:clrMapOvr>
    <a:masterClrMapping/>
  </p:clrMapOvr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66030-6DC7-4A96-8E20-64D1D0689F4F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9321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71349-DF77-4E34-911C-07362C92D6EC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674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A9B65-20C9-4F15-B5F6-7E0990AFCC4E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27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F754F-32BA-4731-A459-60104E25B93A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423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65E23-EA59-41B4-A1E4-EEE90F543A0C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757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FFDA9-070E-4CF9-ABA9-00A1DA330F15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942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D5ED-0DD8-4639-A0CC-A7E7F3EE93BA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989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682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E38A-E62D-4B2B-A880-291B8DDFFC9C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268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944F3-8485-4BDC-BABF-34C8B30917A7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409613"/>
      </p:ext>
    </p:extLst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944F3-8485-4BDC-BABF-34C8B30917A7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03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0" r:id="rId1"/>
    <p:sldLayoutId id="2147483971" r:id="rId2"/>
    <p:sldLayoutId id="2147483972" r:id="rId3"/>
    <p:sldLayoutId id="2147483973" r:id="rId4"/>
    <p:sldLayoutId id="2147483974" r:id="rId5"/>
    <p:sldLayoutId id="2147483975" r:id="rId6"/>
    <p:sldLayoutId id="2147483976" r:id="rId7"/>
    <p:sldLayoutId id="2147483977" r:id="rId8"/>
    <p:sldLayoutId id="2147483978" r:id="rId9"/>
    <p:sldLayoutId id="2147483979" r:id="rId10"/>
    <p:sldLayoutId id="2147483980" r:id="rId11"/>
    <p:sldLayoutId id="2147483981" r:id="rId12"/>
    <p:sldLayoutId id="2147483982" r:id="rId13"/>
    <p:sldLayoutId id="2147483983" r:id="rId14"/>
    <p:sldLayoutId id="2147483984" r:id="rId15"/>
    <p:sldLayoutId id="2147483985" r:id="rId16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boutyou.ro/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4.png"/><Relationship Id="rId7" Type="http://schemas.openxmlformats.org/officeDocument/2006/relationships/image" Target="../media/image2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image" Target="../media/image25.png"/><Relationship Id="rId4" Type="http://schemas.openxmlformats.org/officeDocument/2006/relationships/customXml" Target="../ink/ink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ine 5" descr="Siglă văzută de aproape&#10;&#10;Descriere generată automat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314" y="4648200"/>
            <a:ext cx="9078686" cy="1919901"/>
          </a:xfrm>
          <a:prstGeom prst="rect">
            <a:avLst/>
          </a:prstGeom>
          <a:effectLst>
            <a:outerShdw blurRad="50800" dist="50800" dir="5400000" sx="128000" sy="128000" algn="ctr" rotWithShape="0">
              <a:srgbClr val="000000">
                <a:alpha val="0"/>
              </a:srgbClr>
            </a:outerShdw>
            <a:softEdge rad="469900"/>
          </a:effectLst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6858001"/>
          </a:xfrm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rtlCol="0">
            <a:normAutofit/>
          </a:bodyPr>
          <a:lstStyle/>
          <a:p>
            <a:pPr algn="ctr"/>
            <a:br>
              <a:rPr lang="ro-RO" b="1" i="1" dirty="0">
                <a:solidFill>
                  <a:srgbClr val="0070C0"/>
                </a:solidFill>
              </a:rPr>
            </a:br>
            <a:r>
              <a:rPr lang="en-US" sz="5400" b="1" i="1" dirty="0" err="1">
                <a:solidFill>
                  <a:srgbClr val="00B0F0"/>
                </a:solidFill>
                <a:latin typeface="Algerian" panose="04020705040A02060702" pitchFamily="82" charset="0"/>
              </a:rPr>
              <a:t>Proiect</a:t>
            </a:r>
            <a:r>
              <a:rPr lang="en-US" sz="5400" b="1" i="1" dirty="0">
                <a:solidFill>
                  <a:srgbClr val="00B0F0"/>
                </a:solidFill>
                <a:latin typeface="Algerian" panose="04020705040A02060702" pitchFamily="82" charset="0"/>
              </a:rPr>
              <a:t> de </a:t>
            </a:r>
            <a:r>
              <a:rPr lang="en-US" sz="5400" b="1" i="1" dirty="0" err="1">
                <a:solidFill>
                  <a:srgbClr val="00B0F0"/>
                </a:solidFill>
                <a:latin typeface="Algerian" panose="04020705040A02060702" pitchFamily="82" charset="0"/>
              </a:rPr>
              <a:t>absolvire</a:t>
            </a:r>
            <a:r>
              <a:rPr lang="ro-RO" sz="5400" dirty="0">
                <a:solidFill>
                  <a:srgbClr val="00B0F0"/>
                </a:solidFill>
                <a:latin typeface="Algerian" panose="04020705040A02060702" pitchFamily="82" charset="0"/>
              </a:rPr>
              <a:t> </a:t>
            </a:r>
            <a:br>
              <a:rPr lang="en-GB" dirty="0"/>
            </a:br>
            <a:br>
              <a:rPr lang="en-GB" dirty="0"/>
            </a:br>
            <a:r>
              <a:rPr lang="en-GB" sz="2700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>Software Development Academy</a:t>
            </a:r>
            <a:br>
              <a:rPr lang="en-GB" sz="2700" dirty="0"/>
            </a:br>
            <a:br>
              <a:rPr lang="en-GB" dirty="0"/>
            </a:br>
            <a:r>
              <a:rPr lang="en-GB" dirty="0">
                <a:solidFill>
                  <a:srgbClr val="00B0F0"/>
                </a:solidFill>
                <a:latin typeface="Algerian" panose="04020705040A02060702" pitchFamily="82" charset="0"/>
              </a:rPr>
              <a:t> </a:t>
            </a:r>
            <a:r>
              <a:rPr lang="en-GB" sz="44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ADRIAN VAGAUNA</a:t>
            </a:r>
            <a:br>
              <a:rPr lang="en-GB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GB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sz="2200" dirty="0" err="1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SDA_TesterRemote</a:t>
            </a:r>
            <a:r>
              <a:rPr lang="en-GB" sz="220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 Ro42</a:t>
            </a:r>
            <a:br>
              <a:rPr lang="en-GB" sz="220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GB" sz="22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GB" sz="22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GB" sz="22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GB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ro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30CBE6E8-1306-47FA-20E5-D6ABFC4C8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3" name="CasetăText 2">
            <a:extLst>
              <a:ext uri="{FF2B5EF4-FFF2-40B4-BE49-F238E27FC236}">
                <a16:creationId xmlns:a16="http://schemas.microsoft.com/office/drawing/2014/main" id="{D8A22F8D-3072-4D77-6F50-5D34C3FA87B7}"/>
              </a:ext>
            </a:extLst>
          </p:cNvPr>
          <p:cNvSpPr txBox="1"/>
          <p:nvPr/>
        </p:nvSpPr>
        <p:spPr>
          <a:xfrm>
            <a:off x="162839" y="291186"/>
            <a:ext cx="8592854" cy="2769989"/>
          </a:xfrm>
          <a:prstGeom prst="rect">
            <a:avLst/>
          </a:prstGeom>
          <a:noFill/>
          <a:effectLst/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PARTEA PRACTICA</a:t>
            </a:r>
          </a:p>
          <a:p>
            <a:pPr algn="ctr"/>
            <a:endParaRPr lang="en-GB" sz="2400" b="1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PROIECT  APLICAT</a:t>
            </a:r>
          </a:p>
          <a:p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				</a:t>
            </a:r>
            <a:r>
              <a:rPr lang="en-GB" b="1" dirty="0" err="1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Analiza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 de test </a:t>
            </a:r>
            <a:r>
              <a:rPr lang="en-GB" b="1" dirty="0" err="1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asupra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 site-</a:t>
            </a:r>
            <a:r>
              <a:rPr lang="en-GB" b="1" dirty="0" err="1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ului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 : 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  <a:hlinkClick r:id="rId2"/>
              </a:rPr>
              <a:t>www.aboutyou.ro</a:t>
            </a:r>
            <a:endParaRPr lang="en-GB" b="1" dirty="0">
              <a:solidFill>
                <a:schemeClr val="accent1">
                  <a:lumMod val="50000"/>
                </a:schemeClr>
              </a:solidFill>
              <a:latin typeface="Bahnschrift" panose="020B0502040204020203" pitchFamily="34" charset="0"/>
            </a:endParaRPr>
          </a:p>
          <a:p>
            <a:r>
              <a:rPr lang="en-GB" b="1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	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u="sng" dirty="0" err="1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Urmeaza</a:t>
            </a:r>
            <a:r>
              <a:rPr lang="en-GB" b="1" u="sng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GB" b="1" u="sng" dirty="0" err="1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cele</a:t>
            </a:r>
            <a:r>
              <a:rPr lang="en-GB" b="1" u="sng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 10 REQUIREMENTURI </a:t>
            </a:r>
            <a:r>
              <a:rPr lang="en-GB" b="1" u="sng" dirty="0" err="1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pentru</a:t>
            </a:r>
            <a:r>
              <a:rPr lang="en-GB" b="1" u="sng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GB" b="1" u="sng" dirty="0" err="1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aplicatia</a:t>
            </a:r>
            <a:r>
              <a:rPr lang="en-GB" b="1" u="sng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GB" b="1" u="sng" dirty="0" err="1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mai</a:t>
            </a:r>
            <a:r>
              <a:rPr lang="en-GB" b="1" u="sng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 sus </a:t>
            </a:r>
            <a:r>
              <a:rPr lang="en-GB" b="1" u="sng" dirty="0" err="1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mentionata</a:t>
            </a:r>
            <a:r>
              <a:rPr lang="en-GB" b="1" u="sng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b="1" u="sng" dirty="0">
              <a:solidFill>
                <a:schemeClr val="accent1">
                  <a:lumMod val="50000"/>
                </a:schemeClr>
              </a:solidFill>
              <a:latin typeface="Bahnschrift" panose="020B0502040204020203" pitchFamily="34" charset="0"/>
            </a:endParaRPr>
          </a:p>
          <a:p>
            <a:endParaRPr lang="en-GB" b="1" dirty="0">
              <a:solidFill>
                <a:schemeClr val="accent1">
                  <a:lumMod val="50000"/>
                </a:schemeClr>
              </a:solidFill>
              <a:latin typeface="Bahnschrift" panose="020B0502040204020203" pitchFamily="34" charset="0"/>
            </a:endParaRPr>
          </a:p>
          <a:p>
            <a:endParaRPr lang="ro-RO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13ECEFDC-4F4E-84E6-D850-3F19DED3D85D}"/>
              </a:ext>
            </a:extLst>
          </p:cNvPr>
          <p:cNvSpPr txBox="1"/>
          <p:nvPr/>
        </p:nvSpPr>
        <p:spPr>
          <a:xfrm>
            <a:off x="388307" y="2226746"/>
            <a:ext cx="816697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1. Introducerea  in bara de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cautare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GOOGLE a URL-ului site-ului ABOUT YOU -&gt; accesare pagina;</a:t>
            </a:r>
          </a:p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2. Navigare printre categorii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fara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obligatie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de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logare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;</a:t>
            </a:r>
          </a:p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3. Posibilitatea comanda /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adaugare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in cos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fara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obligatia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de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logare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;</a:t>
            </a:r>
          </a:p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4. Posibilitatea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logare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la contul creat;</a:t>
            </a:r>
          </a:p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5. Posibilitate creare cont nou;</a:t>
            </a:r>
          </a:p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6. Sa pot crea o lista de produse favorite;</a:t>
            </a:r>
          </a:p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7. * Posibilitate creare filtre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cautare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produse;</a:t>
            </a:r>
          </a:p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8. Sa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imi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fie trimise , via e-mail, ofertele zilei/reducerile/alerta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pret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;</a:t>
            </a:r>
          </a:p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9. * </a:t>
            </a:r>
            <a:r>
              <a:rPr lang="ro-RO" sz="2000" b="1" dirty="0" err="1">
                <a:solidFill>
                  <a:schemeClr val="accent1">
                    <a:lumMod val="50000"/>
                  </a:schemeClr>
                </a:solidFill>
              </a:rPr>
              <a:t>Modalidati</a:t>
            </a:r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 de expediere si de plata;</a:t>
            </a:r>
          </a:p>
          <a:p>
            <a:pPr algn="just"/>
            <a:r>
              <a:rPr lang="ro-RO" sz="2000" b="1" dirty="0">
                <a:solidFill>
                  <a:schemeClr val="accent1">
                    <a:lumMod val="50000"/>
                  </a:schemeClr>
                </a:solidFill>
              </a:rPr>
              <a:t>10.Modalitati de retur</a:t>
            </a:r>
            <a:r>
              <a:rPr lang="ro-RO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69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DC043780-CADC-C338-B94C-343C34286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156" name="Imagine 155" descr="Shallow water and pink sunset sky view">
            <a:extLst>
              <a:ext uri="{FF2B5EF4-FFF2-40B4-BE49-F238E27FC236}">
                <a16:creationId xmlns:a16="http://schemas.microsoft.com/office/drawing/2014/main" id="{A03664AD-9D3E-D338-5B59-FBCDA247B1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1FAD531E-3F34-A7EA-D1A0-8E6380E5516A}"/>
              </a:ext>
            </a:extLst>
          </p:cNvPr>
          <p:cNvSpPr txBox="1"/>
          <p:nvPr/>
        </p:nvSpPr>
        <p:spPr>
          <a:xfrm>
            <a:off x="137787" y="275572"/>
            <a:ext cx="8818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latin typeface="Bahnschrift" panose="020B0502040204020203" pitchFamily="34" charset="0"/>
              </a:rPr>
              <a:t>Conform requirements definite anterior, am </a:t>
            </a:r>
            <a:r>
              <a:rPr lang="en-GB" dirty="0" err="1">
                <a:latin typeface="Bahnschrift" panose="020B0502040204020203" pitchFamily="34" charset="0"/>
              </a:rPr>
              <a:t>creat</a:t>
            </a:r>
            <a:r>
              <a:rPr lang="en-GB" dirty="0">
                <a:latin typeface="Bahnschrift" panose="020B0502040204020203" pitchFamily="34" charset="0"/>
              </a:rPr>
              <a:t> </a:t>
            </a:r>
            <a:r>
              <a:rPr lang="en-GB" dirty="0" err="1">
                <a:latin typeface="Bahnschrift" panose="020B0502040204020203" pitchFamily="34" charset="0"/>
              </a:rPr>
              <a:t>dou</a:t>
            </a:r>
            <a:r>
              <a:rPr lang="ro-RO" dirty="0">
                <a:latin typeface="Bahnschrift" panose="020B0502040204020203" pitchFamily="34" charset="0"/>
              </a:rPr>
              <a:t>ă </a:t>
            </a:r>
            <a:r>
              <a:rPr lang="ro-RO" dirty="0" err="1">
                <a:latin typeface="Bahnschrift" panose="020B0502040204020203" pitchFamily="34" charset="0"/>
              </a:rPr>
              <a:t>user</a:t>
            </a:r>
            <a:r>
              <a:rPr lang="ro-RO" dirty="0">
                <a:latin typeface="Bahnschrift" panose="020B0502040204020203" pitchFamily="34" charset="0"/>
              </a:rPr>
              <a:t> story folosind  JIRA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>
                <a:latin typeface="Bahnschrift" panose="020B0502040204020203" pitchFamily="34" charset="0"/>
              </a:rPr>
              <a:t>Posibilitate creare filtre cautare produse</a:t>
            </a:r>
            <a:r>
              <a:rPr lang="ro-RO" dirty="0">
                <a:latin typeface="Bahnschrift" panose="020B0502040204020203" pitchFamily="34" charset="0"/>
              </a:rPr>
              <a:t>- primul </a:t>
            </a:r>
            <a:r>
              <a:rPr lang="ro-RO" dirty="0" err="1">
                <a:latin typeface="Bahnschrift" panose="020B0502040204020203" pitchFamily="34" charset="0"/>
              </a:rPr>
              <a:t>user</a:t>
            </a:r>
            <a:r>
              <a:rPr lang="ro-RO" dirty="0">
                <a:latin typeface="Bahnschrift" panose="020B0502040204020203" pitchFamily="34" charset="0"/>
              </a:rPr>
              <a:t> story</a:t>
            </a:r>
            <a:endParaRPr lang="it-IT" dirty="0">
              <a:latin typeface="Bahnschrift" panose="020B0502040204020203" pitchFamily="34" charset="0"/>
            </a:endParaRPr>
          </a:p>
          <a:p>
            <a:pPr lvl="1"/>
            <a:endParaRPr lang="ro-RO" dirty="0">
              <a:latin typeface="Bahnschrift" panose="020B0502040204020203" pitchFamily="34" charset="0"/>
            </a:endParaRP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DBF91195-58D0-37ED-63D2-BF8E6D988D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921" y="1065981"/>
            <a:ext cx="7027101" cy="551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70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C9FA6511-0796-4984-0C01-162AAC4F0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 descr="Dandelions on a gradient blue and green background">
            <a:extLst>
              <a:ext uri="{FF2B5EF4-FFF2-40B4-BE49-F238E27FC236}">
                <a16:creationId xmlns:a16="http://schemas.microsoft.com/office/drawing/2014/main" id="{28352524-9656-BC83-9BF7-8FD140701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57"/>
            <a:ext cx="9144000" cy="6792686"/>
          </a:xfrm>
          <a:prstGeom prst="rect">
            <a:avLst/>
          </a:prstGeom>
        </p:spPr>
      </p:pic>
      <p:sp>
        <p:nvSpPr>
          <p:cNvPr id="5" name="CasetăText 4">
            <a:extLst>
              <a:ext uri="{FF2B5EF4-FFF2-40B4-BE49-F238E27FC236}">
                <a16:creationId xmlns:a16="http://schemas.microsoft.com/office/drawing/2014/main" id="{DF9D5639-F5D9-7EF8-91BB-2BB97D264B64}"/>
              </a:ext>
            </a:extLst>
          </p:cNvPr>
          <p:cNvSpPr txBox="1"/>
          <p:nvPr/>
        </p:nvSpPr>
        <p:spPr>
          <a:xfrm>
            <a:off x="231731" y="168074"/>
            <a:ext cx="8680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o-RO" dirty="0"/>
              <a:t> </a:t>
            </a:r>
            <a:r>
              <a:rPr lang="ro-RO" dirty="0" err="1">
                <a:latin typeface="Bahnschrift" panose="020B0502040204020203" pitchFamily="34" charset="0"/>
              </a:rPr>
              <a:t>Modalitati</a:t>
            </a:r>
            <a:r>
              <a:rPr lang="ro-RO" dirty="0">
                <a:latin typeface="Bahnschrift" panose="020B0502040204020203" pitchFamily="34" charset="0"/>
              </a:rPr>
              <a:t> de expediere si de plata-</a:t>
            </a:r>
            <a:r>
              <a:rPr lang="ro-RO" dirty="0" err="1">
                <a:latin typeface="Bahnschrift" panose="020B0502040204020203" pitchFamily="34" charset="0"/>
              </a:rPr>
              <a:t>User</a:t>
            </a:r>
            <a:r>
              <a:rPr lang="ro-RO" dirty="0">
                <a:latin typeface="Bahnschrift" panose="020B0502040204020203" pitchFamily="34" charset="0"/>
              </a:rPr>
              <a:t> story </a:t>
            </a:r>
            <a:r>
              <a:rPr lang="ro-RO" dirty="0" err="1">
                <a:latin typeface="Bahnschrift" panose="020B0502040204020203" pitchFamily="34" charset="0"/>
              </a:rPr>
              <a:t>numarul</a:t>
            </a:r>
            <a:r>
              <a:rPr lang="ro-RO" dirty="0">
                <a:latin typeface="Bahnschrift" panose="020B0502040204020203" pitchFamily="34" charset="0"/>
              </a:rPr>
              <a:t> doi </a:t>
            </a:r>
          </a:p>
        </p:txBody>
      </p:sp>
      <p:pic>
        <p:nvPicPr>
          <p:cNvPr id="7" name="Imagine 6">
            <a:extLst>
              <a:ext uri="{FF2B5EF4-FFF2-40B4-BE49-F238E27FC236}">
                <a16:creationId xmlns:a16="http://schemas.microsoft.com/office/drawing/2014/main" id="{8A523AB5-5E45-B4AB-70DA-06B324238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191" y="720001"/>
            <a:ext cx="7259409" cy="5891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2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ubstituent conținut 5" descr="Close-up of water droplet on a leaf">
            <a:extLst>
              <a:ext uri="{FF2B5EF4-FFF2-40B4-BE49-F238E27FC236}">
                <a16:creationId xmlns:a16="http://schemas.microsoft.com/office/drawing/2014/main" id="{1E578FDC-4270-1BE1-B4FB-D4AF7E9ECC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498A298C-59E1-4CC8-6474-AA9DA9C47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38" y="352740"/>
            <a:ext cx="8830849" cy="924915"/>
          </a:xfrm>
        </p:spPr>
        <p:txBody>
          <a:bodyPr>
            <a:norm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Conform requirements definite anterior, am </a:t>
            </a:r>
            <a:r>
              <a:rPr lang="en-US" sz="1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creat</a:t>
            </a:r>
            <a:r>
              <a:rPr lang="ro-RO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11 test cases</a:t>
            </a:r>
            <a:r>
              <a:rPr lang="ro-RO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1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folosind</a:t>
            </a:r>
            <a:r>
              <a:rPr lang="ro-RO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TestRail:</a:t>
            </a:r>
            <a:endParaRPr lang="ro-RO" sz="1800" dirty="0">
              <a:solidFill>
                <a:schemeClr val="accent2">
                  <a:lumMod val="60000"/>
                  <a:lumOff val="40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443DB245-6BB9-6A26-3351-1E10E91AD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A9B65-20C9-4F15-B5F6-7E0990AFCC4E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7" name="Imagine 6">
            <a:extLst>
              <a:ext uri="{FF2B5EF4-FFF2-40B4-BE49-F238E27FC236}">
                <a16:creationId xmlns:a16="http://schemas.microsoft.com/office/drawing/2014/main" id="{F6D7BBF4-B13C-525B-E3BD-0875F47D36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0626" y="1164921"/>
            <a:ext cx="8551728" cy="552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385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6817C964-ED59-9674-CB82-4E9BF2AF9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 descr="Baby chicks at farm">
            <a:extLst>
              <a:ext uri="{FF2B5EF4-FFF2-40B4-BE49-F238E27FC236}">
                <a16:creationId xmlns:a16="http://schemas.microsoft.com/office/drawing/2014/main" id="{34D730B0-AE0E-DF0E-C72B-13EE3D88A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CasetăText 4">
            <a:extLst>
              <a:ext uri="{FF2B5EF4-FFF2-40B4-BE49-F238E27FC236}">
                <a16:creationId xmlns:a16="http://schemas.microsoft.com/office/drawing/2014/main" id="{2DCF6187-8E9D-CADC-DD4B-A0B7A3403859}"/>
              </a:ext>
            </a:extLst>
          </p:cNvPr>
          <p:cNvSpPr txBox="1"/>
          <p:nvPr/>
        </p:nvSpPr>
        <p:spPr>
          <a:xfrm>
            <a:off x="288099" y="131524"/>
            <a:ext cx="885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GB" dirty="0" err="1">
                <a:latin typeface="Bahnschrift" panose="020B0502040204020203" pitchFamily="34" charset="0"/>
              </a:rPr>
              <a:t>Urmeaza</a:t>
            </a:r>
            <a:r>
              <a:rPr lang="en-GB" dirty="0">
                <a:latin typeface="Bahnschrift" panose="020B0502040204020203" pitchFamily="34" charset="0"/>
              </a:rPr>
              <a:t> </a:t>
            </a:r>
            <a:r>
              <a:rPr lang="en-GB" dirty="0" err="1">
                <a:latin typeface="Bahnschrift" panose="020B0502040204020203" pitchFamily="34" charset="0"/>
              </a:rPr>
              <a:t>cele</a:t>
            </a:r>
            <a:r>
              <a:rPr lang="en-GB" dirty="0">
                <a:latin typeface="Bahnschrift" panose="020B0502040204020203" pitchFamily="34" charset="0"/>
              </a:rPr>
              <a:t> </a:t>
            </a:r>
            <a:r>
              <a:rPr lang="en-GB" dirty="0" err="1">
                <a:latin typeface="Bahnschrift" panose="020B0502040204020203" pitchFamily="34" charset="0"/>
              </a:rPr>
              <a:t>doua</a:t>
            </a:r>
            <a:r>
              <a:rPr lang="en-GB" dirty="0">
                <a:latin typeface="Bahnschrift" panose="020B0502040204020203" pitchFamily="34" charset="0"/>
              </a:rPr>
              <a:t> </a:t>
            </a:r>
            <a:r>
              <a:rPr lang="ro-RO" dirty="0">
                <a:latin typeface="Bahnschrift" panose="020B0502040204020203" pitchFamily="34" charset="0"/>
              </a:rPr>
              <a:t>Test case folosind tehnica de testare- USE CASE TESTING </a:t>
            </a:r>
          </a:p>
        </p:txBody>
      </p:sp>
      <p:pic>
        <p:nvPicPr>
          <p:cNvPr id="7" name="Imagine 6">
            <a:extLst>
              <a:ext uri="{FF2B5EF4-FFF2-40B4-BE49-F238E27FC236}">
                <a16:creationId xmlns:a16="http://schemas.microsoft.com/office/drawing/2014/main" id="{1320FA32-65A7-A148-4A2B-4E1A70C016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86" y="500856"/>
            <a:ext cx="8805798" cy="622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55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862F6611-C45E-1444-81AD-45F80B087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 descr="Blurred building and lights">
            <a:extLst>
              <a:ext uri="{FF2B5EF4-FFF2-40B4-BE49-F238E27FC236}">
                <a16:creationId xmlns:a16="http://schemas.microsoft.com/office/drawing/2014/main" id="{F1432249-8CA4-957C-A24E-F32F3EF07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Imagine 4">
            <a:extLst>
              <a:ext uri="{FF2B5EF4-FFF2-40B4-BE49-F238E27FC236}">
                <a16:creationId xmlns:a16="http://schemas.microsoft.com/office/drawing/2014/main" id="{3F2FF245-AC72-2720-A248-A92B5AFAC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2838" y="258166"/>
            <a:ext cx="8830850" cy="6341668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60777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15A1E91B-1112-55AD-9434-37C2BBC46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92AF8286-D84A-E71A-DF8D-9D3B9DF95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68" y="451512"/>
            <a:ext cx="8705590" cy="6300016"/>
          </a:xfrm>
          <a:prstGeom prst="roundRect">
            <a:avLst>
              <a:gd name="adj" fmla="val 8594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7F95ADBF-7B7A-7B74-5B32-7888DB63AC03}"/>
              </a:ext>
            </a:extLst>
          </p:cNvPr>
          <p:cNvSpPr txBox="1"/>
          <p:nvPr/>
        </p:nvSpPr>
        <p:spPr>
          <a:xfrm>
            <a:off x="2161340" y="82180"/>
            <a:ext cx="4821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Urmeaza</a:t>
            </a:r>
            <a:r>
              <a:rPr lang="en-US" dirty="0"/>
              <a:t> </a:t>
            </a:r>
            <a:r>
              <a:rPr lang="en-US" dirty="0" err="1"/>
              <a:t>rularea</a:t>
            </a:r>
            <a:r>
              <a:rPr lang="en-US" dirty="0"/>
              <a:t> test case-</a:t>
            </a:r>
            <a:r>
              <a:rPr lang="en-US" dirty="0" err="1"/>
              <a:t>urilor</a:t>
            </a:r>
            <a:r>
              <a:rPr lang="en-US" dirty="0"/>
              <a:t> in Test Rail 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66892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A8DAEEF4-5E4D-E49D-A73E-C334E9228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AFE38030-8F14-1FFA-D41E-F0F8BA6A034E}"/>
              </a:ext>
            </a:extLst>
          </p:cNvPr>
          <p:cNvSpPr txBox="1"/>
          <p:nvPr/>
        </p:nvSpPr>
        <p:spPr>
          <a:xfrm>
            <a:off x="194153" y="175364"/>
            <a:ext cx="87556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u="sng" dirty="0" err="1">
                <a:latin typeface="Bodoni MT Black" panose="02070A03080606020203" pitchFamily="18" charset="0"/>
              </a:rPr>
              <a:t>Urmeaza</a:t>
            </a:r>
            <a:r>
              <a:rPr lang="en-GB" sz="2400" b="1" u="sng" dirty="0">
                <a:latin typeface="Bodoni MT Black" panose="02070A03080606020203" pitchFamily="18" charset="0"/>
              </a:rPr>
              <a:t> - </a:t>
            </a:r>
            <a:r>
              <a:rPr lang="ro-RO" sz="2400" b="1" u="sng" dirty="0" err="1">
                <a:latin typeface="Bodoni MT Black" panose="02070A03080606020203" pitchFamily="18" charset="0"/>
              </a:rPr>
              <a:t>Traceability</a:t>
            </a:r>
            <a:r>
              <a:rPr lang="ro-RO" sz="2400" b="1" u="sng" dirty="0">
                <a:latin typeface="Bodoni MT Black" panose="02070A03080606020203" pitchFamily="18" charset="0"/>
              </a:rPr>
              <a:t> </a:t>
            </a:r>
            <a:r>
              <a:rPr lang="ro-RO" sz="2400" b="1" u="sng" dirty="0" err="1">
                <a:latin typeface="Bodoni MT Black" panose="02070A03080606020203" pitchFamily="18" charset="0"/>
              </a:rPr>
              <a:t>matrix</a:t>
            </a:r>
            <a:r>
              <a:rPr lang="en-GB" sz="2400" b="1" u="sng" dirty="0">
                <a:latin typeface="Bodoni MT Black" panose="02070A03080606020203" pitchFamily="18" charset="0"/>
              </a:rPr>
              <a:t> </a:t>
            </a:r>
          </a:p>
          <a:p>
            <a:pPr algn="ctr"/>
            <a:r>
              <a:rPr lang="en-GB" sz="2400" b="1" u="sng" dirty="0">
                <a:latin typeface="Bodoni MT Black" panose="02070A03080606020203" pitchFamily="18" charset="0"/>
              </a:rPr>
              <a:t>(</a:t>
            </a:r>
            <a:r>
              <a:rPr lang="en-GB" sz="2400" b="1" u="sng" dirty="0" err="1">
                <a:latin typeface="Bodoni MT Black" panose="02070A03080606020203" pitchFamily="18" charset="0"/>
              </a:rPr>
              <a:t>matricea</a:t>
            </a:r>
            <a:r>
              <a:rPr lang="en-GB" sz="2400" b="1" u="sng" dirty="0">
                <a:latin typeface="Bodoni MT Black" panose="02070A03080606020203" pitchFamily="18" charset="0"/>
              </a:rPr>
              <a:t> de </a:t>
            </a:r>
            <a:r>
              <a:rPr lang="en-GB" sz="2400" b="1" u="sng" dirty="0" err="1">
                <a:latin typeface="Bodoni MT Black" panose="02070A03080606020203" pitchFamily="18" charset="0"/>
              </a:rPr>
              <a:t>trasabilitate</a:t>
            </a:r>
            <a:r>
              <a:rPr lang="en-GB" sz="2400" b="1" u="sng" dirty="0">
                <a:latin typeface="Bodoni MT Black" panose="02070A03080606020203" pitchFamily="18" charset="0"/>
              </a:rPr>
              <a:t>)</a:t>
            </a:r>
            <a:endParaRPr lang="ro-RO" sz="2400" b="1" u="sng" dirty="0">
              <a:latin typeface="Bodoni MT Black" panose="02070A03080606020203" pitchFamily="18" charset="0"/>
            </a:endParaRPr>
          </a:p>
        </p:txBody>
      </p:sp>
      <p:grpSp>
        <p:nvGrpSpPr>
          <p:cNvPr id="13" name="Grupare 12">
            <a:extLst>
              <a:ext uri="{FF2B5EF4-FFF2-40B4-BE49-F238E27FC236}">
                <a16:creationId xmlns:a16="http://schemas.microsoft.com/office/drawing/2014/main" id="{02D0D7C8-DCFD-E015-0863-6CB61B420DCE}"/>
              </a:ext>
            </a:extLst>
          </p:cNvPr>
          <p:cNvGrpSpPr/>
          <p:nvPr/>
        </p:nvGrpSpPr>
        <p:grpSpPr>
          <a:xfrm>
            <a:off x="2266964" y="2680230"/>
            <a:ext cx="360" cy="360"/>
            <a:chOff x="2266964" y="2680230"/>
            <a:chExt cx="360" cy="36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2">
              <p14:nvContentPartPr>
                <p14:cNvPr id="11" name="Cerneală 10">
                  <a:extLst>
                    <a:ext uri="{FF2B5EF4-FFF2-40B4-BE49-F238E27FC236}">
                      <a16:creationId xmlns:a16="http://schemas.microsoft.com/office/drawing/2014/main" id="{C78C3555-9EEF-6B9E-E124-FF642C3CE5B0}"/>
                    </a:ext>
                  </a:extLst>
                </p14:cNvPr>
                <p14:cNvContentPartPr/>
                <p14:nvPr/>
              </p14:nvContentPartPr>
              <p14:xfrm>
                <a:off x="2266964" y="2680230"/>
                <a:ext cx="360" cy="360"/>
              </p14:xfrm>
            </p:contentPart>
          </mc:Choice>
          <mc:Fallback xmlns="">
            <p:pic>
              <p:nvPicPr>
                <p:cNvPr id="11" name="Cerneală 10">
                  <a:extLst>
                    <a:ext uri="{FF2B5EF4-FFF2-40B4-BE49-F238E27FC236}">
                      <a16:creationId xmlns:a16="http://schemas.microsoft.com/office/drawing/2014/main" id="{C78C3555-9EEF-6B9E-E124-FF642C3CE5B0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257964" y="2671590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4">
              <p14:nvContentPartPr>
                <p14:cNvPr id="12" name="Cerneală 11">
                  <a:extLst>
                    <a:ext uri="{FF2B5EF4-FFF2-40B4-BE49-F238E27FC236}">
                      <a16:creationId xmlns:a16="http://schemas.microsoft.com/office/drawing/2014/main" id="{95E0F445-263A-58E8-2878-9D73EB642EBF}"/>
                    </a:ext>
                  </a:extLst>
                </p14:cNvPr>
                <p14:cNvContentPartPr/>
                <p14:nvPr/>
              </p14:nvContentPartPr>
              <p14:xfrm>
                <a:off x="2266964" y="2680230"/>
                <a:ext cx="360" cy="360"/>
              </p14:xfrm>
            </p:contentPart>
          </mc:Choice>
          <mc:Fallback xmlns="">
            <p:pic>
              <p:nvPicPr>
                <p:cNvPr id="12" name="Cerneală 11">
                  <a:extLst>
                    <a:ext uri="{FF2B5EF4-FFF2-40B4-BE49-F238E27FC236}">
                      <a16:creationId xmlns:a16="http://schemas.microsoft.com/office/drawing/2014/main" id="{95E0F445-263A-58E8-2878-9D73EB642EB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257964" y="2671590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6">
            <p14:nvContentPartPr>
              <p14:cNvPr id="14" name="Cerneală 13">
                <a:extLst>
                  <a:ext uri="{FF2B5EF4-FFF2-40B4-BE49-F238E27FC236}">
                    <a16:creationId xmlns:a16="http://schemas.microsoft.com/office/drawing/2014/main" id="{C5AE9618-E72C-57D1-AE80-EC1F069ED530}"/>
                  </a:ext>
                </a:extLst>
              </p14:cNvPr>
              <p14:cNvContentPartPr/>
              <p14:nvPr/>
            </p14:nvContentPartPr>
            <p14:xfrm>
              <a:off x="2254724" y="2624790"/>
              <a:ext cx="360" cy="5400"/>
            </p14:xfrm>
          </p:contentPart>
        </mc:Choice>
        <mc:Fallback xmlns="">
          <p:pic>
            <p:nvPicPr>
              <p:cNvPr id="14" name="Cerneală 13">
                <a:extLst>
                  <a:ext uri="{FF2B5EF4-FFF2-40B4-BE49-F238E27FC236}">
                    <a16:creationId xmlns:a16="http://schemas.microsoft.com/office/drawing/2014/main" id="{C5AE9618-E72C-57D1-AE80-EC1F069ED53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45724" y="2616150"/>
                <a:ext cx="1800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Imagine 18">
            <a:extLst>
              <a:ext uri="{FF2B5EF4-FFF2-40B4-BE49-F238E27FC236}">
                <a16:creationId xmlns:a16="http://schemas.microsoft.com/office/drawing/2014/main" id="{D522FC45-2A32-9790-9E79-D5A90E6282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52" y="1265128"/>
            <a:ext cx="8755693" cy="3883069"/>
          </a:xfrm>
          <a:prstGeom prst="roundRect">
            <a:avLst>
              <a:gd name="adj" fmla="val 8594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3147963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 pattern="rectangl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E414F3D9-587D-0652-DDBE-A6888EDD3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4" name="CasetăText 3">
            <a:extLst>
              <a:ext uri="{FF2B5EF4-FFF2-40B4-BE49-F238E27FC236}">
                <a16:creationId xmlns:a16="http://schemas.microsoft.com/office/drawing/2014/main" id="{74E54CFE-7E0B-DF10-6DE2-DBCFD0EBC3FF}"/>
              </a:ext>
            </a:extLst>
          </p:cNvPr>
          <p:cNvSpPr txBox="1"/>
          <p:nvPr/>
        </p:nvSpPr>
        <p:spPr>
          <a:xfrm>
            <a:off x="588722" y="129059"/>
            <a:ext cx="78037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o-RO" sz="2400" dirty="0" err="1">
                <a:latin typeface="Britannic Bold" panose="020B0903060703020204" pitchFamily="34" charset="0"/>
              </a:rPr>
              <a:t>Bugs</a:t>
            </a:r>
            <a:r>
              <a:rPr lang="ro-RO" sz="2400" dirty="0">
                <a:latin typeface="Britannic Bold" panose="020B0903060703020204" pitchFamily="34" charset="0"/>
              </a:rPr>
              <a:t> -Raportarea defectelor</a:t>
            </a:r>
            <a:r>
              <a:rPr lang="en-GB" sz="2400" dirty="0">
                <a:latin typeface="Britannic Bold" panose="020B0903060703020204" pitchFamily="34" charset="0"/>
              </a:rPr>
              <a:t>(</a:t>
            </a:r>
            <a:r>
              <a:rPr lang="en-GB" sz="2400" dirty="0" err="1">
                <a:latin typeface="Britannic Bold" panose="020B0903060703020204" pitchFamily="34" charset="0"/>
              </a:rPr>
              <a:t>buguri</a:t>
            </a:r>
            <a:r>
              <a:rPr lang="en-GB" sz="2400" dirty="0">
                <a:latin typeface="Britannic Bold" panose="020B0903060703020204" pitchFamily="34" charset="0"/>
              </a:rPr>
              <a:t>) in JIRA</a:t>
            </a:r>
            <a:endParaRPr lang="ro-RO" sz="2400" dirty="0">
              <a:latin typeface="Britannic Bold" panose="020B0903060703020204" pitchFamily="34" charset="0"/>
            </a:endParaRP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B7E661F7-5BA8-C89B-8C81-76CD11F8A2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0521" y="590725"/>
            <a:ext cx="8761996" cy="6138216"/>
          </a:xfrm>
          <a:prstGeom prst="round2DiagRect">
            <a:avLst>
              <a:gd name="adj1" fmla="val 16667"/>
              <a:gd name="adj2" fmla="val 0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34212047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 invX="1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13A37989-2F7B-CF32-3308-347CEC487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A024D65A-C162-C117-5458-6357169499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16" y="150312"/>
            <a:ext cx="8793272" cy="5941156"/>
          </a:xfrm>
          <a:prstGeom prst="roundRect">
            <a:avLst>
              <a:gd name="adj" fmla="val 4167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</p:pic>
      <p:sp>
        <p:nvSpPr>
          <p:cNvPr id="5" name="CasetăText 4">
            <a:extLst>
              <a:ext uri="{FF2B5EF4-FFF2-40B4-BE49-F238E27FC236}">
                <a16:creationId xmlns:a16="http://schemas.microsoft.com/office/drawing/2014/main" id="{510DE16F-95A1-06C6-8E50-BA82C2F81CB8}"/>
              </a:ext>
            </a:extLst>
          </p:cNvPr>
          <p:cNvSpPr txBox="1"/>
          <p:nvPr/>
        </p:nvSpPr>
        <p:spPr>
          <a:xfrm>
            <a:off x="250521" y="6091468"/>
            <a:ext cx="864295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sz="1400" dirty="0"/>
              <a:t>In urma </a:t>
            </a:r>
            <a:r>
              <a:rPr lang="ro-RO" sz="1400" dirty="0" err="1"/>
              <a:t>testarii</a:t>
            </a:r>
            <a:r>
              <a:rPr lang="ro-RO" sz="1400" dirty="0"/>
              <a:t> site-ului</a:t>
            </a:r>
            <a:r>
              <a:rPr lang="en-GB" sz="1400" dirty="0"/>
              <a:t> </a:t>
            </a:r>
            <a:r>
              <a:rPr lang="ro-RO" sz="1400" dirty="0"/>
              <a:t>www.aboutyou</a:t>
            </a:r>
            <a:r>
              <a:rPr lang="en-GB" sz="1400" dirty="0"/>
              <a:t>.</a:t>
            </a:r>
            <a:r>
              <a:rPr lang="en-GB" sz="1400" dirty="0" err="1"/>
              <a:t>ro</a:t>
            </a:r>
            <a:r>
              <a:rPr lang="ro-RO" sz="1400" dirty="0"/>
              <a:t> s-a </a:t>
            </a:r>
            <a:r>
              <a:rPr lang="ro-RO" sz="1400" dirty="0" err="1"/>
              <a:t>observant</a:t>
            </a:r>
            <a:r>
              <a:rPr lang="ro-RO" sz="1400" dirty="0"/>
              <a:t> un procent de PASS de </a:t>
            </a:r>
            <a:r>
              <a:rPr lang="en-GB" sz="1400" dirty="0"/>
              <a:t>82</a:t>
            </a:r>
            <a:r>
              <a:rPr lang="ro-RO" sz="1400" dirty="0"/>
              <a:t>%. Bug-urile identificate sunt de prioritate mica, prin urmare,  site-ul va fi lansat pe </a:t>
            </a:r>
            <a:r>
              <a:rPr lang="ro-RO" sz="1400" dirty="0" err="1"/>
              <a:t>piata</a:t>
            </a:r>
            <a:r>
              <a:rPr lang="ro-RO" sz="1400" dirty="0"/>
              <a:t> , </a:t>
            </a:r>
            <a:r>
              <a:rPr lang="ro-RO" sz="1400" dirty="0" err="1"/>
              <a:t>urmand</a:t>
            </a:r>
            <a:r>
              <a:rPr lang="ro-RO" sz="1400" dirty="0"/>
              <a:t> ca </a:t>
            </a:r>
            <a:r>
              <a:rPr lang="ro-RO" sz="1400" dirty="0" err="1"/>
              <a:t>bugurile</a:t>
            </a:r>
            <a:r>
              <a:rPr lang="ro-RO" sz="1400" dirty="0"/>
              <a:t> sa fie remediate in timp.</a:t>
            </a:r>
          </a:p>
        </p:txBody>
      </p:sp>
    </p:spTree>
    <p:extLst>
      <p:ext uri="{BB962C8B-B14F-4D97-AF65-F5344CB8AC3E}">
        <p14:creationId xmlns:p14="http://schemas.microsoft.com/office/powerpoint/2010/main" val="119933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Inverted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834" y="87684"/>
            <a:ext cx="7524003" cy="588724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Cuprins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:</a:t>
            </a:r>
            <a:endParaRPr lang="ro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41AD42E-6B16-C5CD-5BEC-72610494C649}"/>
              </a:ext>
            </a:extLst>
          </p:cNvPr>
          <p:cNvSpPr txBox="1">
            <a:spLocks/>
          </p:cNvSpPr>
          <p:nvPr/>
        </p:nvSpPr>
        <p:spPr>
          <a:xfrm>
            <a:off x="0" y="613780"/>
            <a:ext cx="9144000" cy="6156536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anose="05000000000000000000" pitchFamily="2" charset="2"/>
              <a:buChar char="Ø"/>
            </a:pPr>
            <a:r>
              <a:rPr lang="en-US" sz="2400" b="1" u="sng" dirty="0"/>
              <a:t>1. PARTE TEORETICA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/>
              <a:t>Ce </a:t>
            </a:r>
            <a:r>
              <a:rPr lang="en-US" b="1" dirty="0" err="1"/>
              <a:t>înseamnă</a:t>
            </a:r>
            <a:r>
              <a:rPr lang="en-US" b="1" dirty="0"/>
              <a:t> requirements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/>
              <a:t>Ce </a:t>
            </a:r>
            <a:r>
              <a:rPr lang="en-US" b="1" dirty="0" err="1"/>
              <a:t>este</a:t>
            </a:r>
            <a:r>
              <a:rPr lang="en-US" b="1" dirty="0"/>
              <a:t> un test condition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/>
              <a:t>Ce </a:t>
            </a:r>
            <a:r>
              <a:rPr lang="en-US" b="1" dirty="0" err="1"/>
              <a:t>este</a:t>
            </a:r>
            <a:r>
              <a:rPr lang="en-US" b="1" dirty="0"/>
              <a:t> un test case </a:t>
            </a:r>
            <a:r>
              <a:rPr lang="en-US" b="1" dirty="0" err="1"/>
              <a:t>si</a:t>
            </a:r>
            <a:r>
              <a:rPr lang="en-US" b="1" dirty="0"/>
              <a:t> la </a:t>
            </a:r>
            <a:r>
              <a:rPr lang="en-US" b="1" dirty="0" err="1"/>
              <a:t>ce</a:t>
            </a:r>
            <a:r>
              <a:rPr lang="en-US" b="1" dirty="0"/>
              <a:t> </a:t>
            </a:r>
            <a:r>
              <a:rPr lang="en-US" b="1" dirty="0" err="1"/>
              <a:t>folosește</a:t>
            </a:r>
            <a:endParaRPr lang="en-US" b="1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/>
              <a:t>Care </a:t>
            </a:r>
            <a:r>
              <a:rPr lang="en-US" b="1" dirty="0" err="1"/>
              <a:t>este</a:t>
            </a:r>
            <a:r>
              <a:rPr lang="en-US" b="1" dirty="0"/>
              <a:t> </a:t>
            </a:r>
            <a:r>
              <a:rPr lang="en-US" b="1" dirty="0" err="1"/>
              <a:t>scopul</a:t>
            </a:r>
            <a:r>
              <a:rPr lang="en-US" b="1" dirty="0"/>
              <a:t> </a:t>
            </a:r>
            <a:r>
              <a:rPr lang="en-US" b="1" dirty="0" err="1"/>
              <a:t>unui</a:t>
            </a:r>
            <a:r>
              <a:rPr lang="en-US" b="1" dirty="0"/>
              <a:t> test plan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err="1"/>
              <a:t>Statusurile</a:t>
            </a:r>
            <a:r>
              <a:rPr lang="en-US" b="1" dirty="0"/>
              <a:t> pe care </a:t>
            </a:r>
            <a:r>
              <a:rPr lang="en-US" b="1" dirty="0" err="1"/>
              <a:t>poate</a:t>
            </a:r>
            <a:r>
              <a:rPr lang="en-US" b="1" dirty="0"/>
              <a:t> </a:t>
            </a:r>
            <a:r>
              <a:rPr lang="en-US" b="1" dirty="0" err="1"/>
              <a:t>sa</a:t>
            </a:r>
            <a:r>
              <a:rPr lang="en-US" b="1" dirty="0"/>
              <a:t> le </a:t>
            </a:r>
            <a:r>
              <a:rPr lang="en-US" b="1" dirty="0" err="1"/>
              <a:t>aibă</a:t>
            </a:r>
            <a:r>
              <a:rPr lang="en-US" b="1" dirty="0"/>
              <a:t> </a:t>
            </a:r>
            <a:r>
              <a:rPr lang="en-US" b="1" dirty="0" err="1"/>
              <a:t>rularea</a:t>
            </a:r>
            <a:r>
              <a:rPr lang="en-US" b="1" dirty="0"/>
              <a:t> </a:t>
            </a:r>
            <a:r>
              <a:rPr lang="en-US" b="1" dirty="0" err="1"/>
              <a:t>unui</a:t>
            </a:r>
            <a:r>
              <a:rPr lang="en-US" b="1" dirty="0"/>
              <a:t> test case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err="1"/>
              <a:t>Statusurile</a:t>
            </a:r>
            <a:r>
              <a:rPr lang="en-US" b="1" dirty="0"/>
              <a:t> pe care </a:t>
            </a:r>
            <a:r>
              <a:rPr lang="en-US" b="1" dirty="0" err="1"/>
              <a:t>poate</a:t>
            </a:r>
            <a:r>
              <a:rPr lang="en-US" b="1" dirty="0"/>
              <a:t> </a:t>
            </a:r>
            <a:r>
              <a:rPr lang="en-US" b="1" dirty="0" err="1"/>
              <a:t>sa</a:t>
            </a:r>
            <a:r>
              <a:rPr lang="en-US" b="1" dirty="0"/>
              <a:t> le </a:t>
            </a:r>
            <a:r>
              <a:rPr lang="en-US" b="1" dirty="0" err="1"/>
              <a:t>aibă</a:t>
            </a:r>
            <a:r>
              <a:rPr lang="en-US" b="1" dirty="0"/>
              <a:t> un defect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err="1"/>
              <a:t>Diferenta</a:t>
            </a:r>
            <a:r>
              <a:rPr lang="en-US" b="1" dirty="0"/>
              <a:t> </a:t>
            </a:r>
            <a:r>
              <a:rPr lang="en-US" b="1" dirty="0" err="1"/>
              <a:t>intre</a:t>
            </a:r>
            <a:r>
              <a:rPr lang="en-US" b="1" dirty="0"/>
              <a:t> priority </a:t>
            </a:r>
            <a:r>
              <a:rPr lang="en-US" b="1" dirty="0" err="1"/>
              <a:t>și</a:t>
            </a:r>
            <a:r>
              <a:rPr lang="en-US" b="1" dirty="0"/>
              <a:t> severity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/>
              <a:t>Ce </a:t>
            </a:r>
            <a:r>
              <a:rPr lang="en-US" b="1" dirty="0" err="1"/>
              <a:t>este</a:t>
            </a:r>
            <a:r>
              <a:rPr lang="en-US" b="1" dirty="0"/>
              <a:t> un </a:t>
            </a:r>
            <a:r>
              <a:rPr lang="en-US" b="1" dirty="0" err="1"/>
              <a:t>raport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care </a:t>
            </a:r>
            <a:r>
              <a:rPr lang="en-US" b="1" dirty="0" err="1"/>
              <a:t>este</a:t>
            </a:r>
            <a:r>
              <a:rPr lang="en-US" b="1" dirty="0"/>
              <a:t> </a:t>
            </a:r>
            <a:r>
              <a:rPr lang="en-US" b="1" dirty="0" err="1"/>
              <a:t>diferenta</a:t>
            </a:r>
            <a:r>
              <a:rPr lang="en-US" b="1" dirty="0"/>
              <a:t> </a:t>
            </a:r>
            <a:r>
              <a:rPr lang="en-US" b="1" dirty="0" err="1"/>
              <a:t>intre</a:t>
            </a:r>
            <a:r>
              <a:rPr lang="en-US" b="1" dirty="0"/>
              <a:t> test status report </a:t>
            </a:r>
            <a:r>
              <a:rPr lang="en-US" b="1" dirty="0" err="1"/>
              <a:t>și</a:t>
            </a:r>
            <a:r>
              <a:rPr lang="en-US" b="1" dirty="0"/>
              <a:t> test completion report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err="1"/>
              <a:t>Etapele</a:t>
            </a:r>
            <a:r>
              <a:rPr lang="en-US" b="1" dirty="0"/>
              <a:t> </a:t>
            </a:r>
            <a:r>
              <a:rPr lang="en-US" b="1" dirty="0" err="1"/>
              <a:t>procesului</a:t>
            </a:r>
            <a:r>
              <a:rPr lang="en-US" b="1" dirty="0"/>
              <a:t> de </a:t>
            </a:r>
            <a:r>
              <a:rPr lang="en-US" b="1" dirty="0" err="1"/>
              <a:t>testare</a:t>
            </a:r>
            <a:endParaRPr lang="en-US" b="1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err="1"/>
              <a:t>Diferenta</a:t>
            </a:r>
            <a:r>
              <a:rPr lang="en-US" b="1" dirty="0"/>
              <a:t> </a:t>
            </a:r>
            <a:r>
              <a:rPr lang="en-US" b="1" dirty="0" err="1"/>
              <a:t>intre</a:t>
            </a:r>
            <a:r>
              <a:rPr lang="en-US" b="1" dirty="0"/>
              <a:t> retesting </a:t>
            </a:r>
            <a:r>
              <a:rPr lang="en-US" b="1" dirty="0" err="1"/>
              <a:t>și</a:t>
            </a:r>
            <a:r>
              <a:rPr lang="en-US" b="1" dirty="0"/>
              <a:t> regression testing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err="1"/>
              <a:t>Diferenta</a:t>
            </a:r>
            <a:r>
              <a:rPr lang="en-US" b="1" dirty="0"/>
              <a:t> </a:t>
            </a:r>
            <a:r>
              <a:rPr lang="en-US" b="1" dirty="0" err="1"/>
              <a:t>intre</a:t>
            </a:r>
            <a:r>
              <a:rPr lang="en-US" b="1" dirty="0"/>
              <a:t> functional testing </a:t>
            </a:r>
            <a:r>
              <a:rPr lang="en-US" b="1" dirty="0" err="1"/>
              <a:t>si</a:t>
            </a:r>
            <a:r>
              <a:rPr lang="en-US" b="1" dirty="0"/>
              <a:t> non-functional testing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err="1"/>
              <a:t>Tehnici</a:t>
            </a:r>
            <a:r>
              <a:rPr lang="en-US" b="1" dirty="0"/>
              <a:t> de </a:t>
            </a:r>
            <a:r>
              <a:rPr lang="en-US" b="1" dirty="0" err="1"/>
              <a:t>testare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grupele</a:t>
            </a:r>
            <a:r>
              <a:rPr lang="en-US" b="1" dirty="0"/>
              <a:t>  </a:t>
            </a:r>
            <a:r>
              <a:rPr lang="en-US" b="1" dirty="0" err="1"/>
              <a:t>corespunzătoare</a:t>
            </a:r>
            <a:r>
              <a:rPr lang="en-US" b="1" dirty="0"/>
              <a:t> (Black-Box, White-Box, Experience-Based)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sz="2400" b="1" u="sng" dirty="0"/>
              <a:t>2. PARTE  PRACTICA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E6469978-A636-81ED-8AC8-9BC80C404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 descr="Bright ladder against dull ladders">
            <a:extLst>
              <a:ext uri="{FF2B5EF4-FFF2-40B4-BE49-F238E27FC236}">
                <a16:creationId xmlns:a16="http://schemas.microsoft.com/office/drawing/2014/main" id="{B28356D7-8024-1DFF-06C0-A13138E9E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CasetăText 5">
            <a:extLst>
              <a:ext uri="{FF2B5EF4-FFF2-40B4-BE49-F238E27FC236}">
                <a16:creationId xmlns:a16="http://schemas.microsoft.com/office/drawing/2014/main" id="{F35679ED-1934-461C-1640-9EEC01FF1F19}"/>
              </a:ext>
            </a:extLst>
          </p:cNvPr>
          <p:cNvSpPr txBox="1"/>
          <p:nvPr/>
        </p:nvSpPr>
        <p:spPr>
          <a:xfrm>
            <a:off x="275572" y="451512"/>
            <a:ext cx="8868428" cy="4555093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>
            <a:spAutoFit/>
          </a:bodyPr>
          <a:lstStyle/>
          <a:p>
            <a:pPr algn="ctr"/>
            <a:endParaRPr lang="ro-RO" sz="3200" dirty="0">
              <a:solidFill>
                <a:srgbClr val="7030A0"/>
              </a:solidFill>
              <a:latin typeface="Bodoni MT Black" panose="02070A03080606020203" pitchFamily="18" charset="0"/>
            </a:endParaRPr>
          </a:p>
          <a:p>
            <a:pPr algn="ctr"/>
            <a:endParaRPr lang="ro-RO" sz="3200" dirty="0">
              <a:solidFill>
                <a:srgbClr val="7030A0"/>
              </a:solidFill>
              <a:latin typeface="Bodoni MT Black" panose="02070A03080606020203" pitchFamily="18" charset="0"/>
            </a:endParaRPr>
          </a:p>
          <a:p>
            <a:pPr algn="ctr"/>
            <a:endParaRPr lang="ro-RO" sz="3200" dirty="0">
              <a:solidFill>
                <a:srgbClr val="7030A0"/>
              </a:solidFill>
              <a:latin typeface="Bodoni MT Black" panose="02070A03080606020203" pitchFamily="18" charset="0"/>
            </a:endParaRPr>
          </a:p>
          <a:p>
            <a:pPr algn="ctr"/>
            <a:r>
              <a:rPr lang="en-US" sz="3200" dirty="0">
                <a:solidFill>
                  <a:srgbClr val="7030A0"/>
                </a:solidFill>
                <a:latin typeface="Bodoni MT Black" panose="02070A03080606020203" pitchFamily="18" charset="0"/>
              </a:rPr>
              <a:t>THANK YOU</a:t>
            </a:r>
            <a:endParaRPr lang="ro-RO" sz="3200" dirty="0">
              <a:solidFill>
                <a:srgbClr val="7030A0"/>
              </a:solidFill>
              <a:latin typeface="Bodoni MT Black" panose="02070A03080606020203" pitchFamily="18" charset="0"/>
            </a:endParaRPr>
          </a:p>
          <a:p>
            <a:pPr algn="ctr"/>
            <a:endParaRPr lang="ro-RO" sz="3200" dirty="0">
              <a:solidFill>
                <a:srgbClr val="7030A0"/>
              </a:solidFill>
              <a:latin typeface="Bodoni MT Black" panose="02070A03080606020203" pitchFamily="18" charset="0"/>
            </a:endParaRPr>
          </a:p>
          <a:p>
            <a:pPr algn="ctr"/>
            <a:r>
              <a:rPr lang="en-US" sz="3200" dirty="0">
                <a:solidFill>
                  <a:srgbClr val="7030A0"/>
                </a:solidFill>
                <a:latin typeface="Bodoni MT Black" panose="02070A03080606020203" pitchFamily="18" charset="0"/>
              </a:rPr>
              <a:t> </a:t>
            </a:r>
            <a:r>
              <a:rPr lang="en-US" sz="4400" dirty="0">
                <a:solidFill>
                  <a:srgbClr val="7030A0"/>
                </a:solidFill>
                <a:latin typeface="Bodoni MT Black" panose="02070A03080606020203" pitchFamily="18" charset="0"/>
              </a:rPr>
              <a:t>SDA ACADEMY</a:t>
            </a:r>
            <a:endParaRPr lang="ro-RO" sz="4400" dirty="0">
              <a:solidFill>
                <a:srgbClr val="7030A0"/>
              </a:solidFill>
              <a:latin typeface="Bodoni MT Black" panose="02070A03080606020203" pitchFamily="18" charset="0"/>
            </a:endParaRPr>
          </a:p>
          <a:p>
            <a:pPr algn="ctr"/>
            <a:endParaRPr lang="en-US" sz="3200" dirty="0">
              <a:solidFill>
                <a:srgbClr val="7030A0"/>
              </a:solidFill>
              <a:latin typeface="Bodoni MT Black" panose="02070A03080606020203" pitchFamily="18" charset="0"/>
            </a:endParaRPr>
          </a:p>
          <a:p>
            <a:pPr algn="ctr"/>
            <a:r>
              <a:rPr lang="en-US" dirty="0">
                <a:solidFill>
                  <a:srgbClr val="7030A0"/>
                </a:solidFill>
                <a:latin typeface="Bodoni MT Black" panose="02070A03080606020203" pitchFamily="18" charset="0"/>
              </a:rPr>
              <a:t>THANK YOU FOR VIEWING</a:t>
            </a:r>
            <a:endParaRPr lang="ro-RO" dirty="0">
              <a:solidFill>
                <a:srgbClr val="7030A0"/>
              </a:solidFill>
              <a:latin typeface="Bodoni MT Black" panose="02070A03080606020203" pitchFamily="18" charset="0"/>
            </a:endParaRPr>
          </a:p>
          <a:p>
            <a:pPr algn="ctr"/>
            <a:endParaRPr lang="ro-RO" dirty="0">
              <a:solidFill>
                <a:srgbClr val="7030A0"/>
              </a:solidFill>
            </a:endParaRPr>
          </a:p>
          <a:p>
            <a:pPr algn="ctr"/>
            <a:endParaRPr lang="ro-RO" dirty="0">
              <a:solidFill>
                <a:srgbClr val="7030A0"/>
              </a:solidFill>
            </a:endParaRPr>
          </a:p>
        </p:txBody>
      </p:sp>
      <p:pic>
        <p:nvPicPr>
          <p:cNvPr id="8" name="Imagine 7">
            <a:extLst>
              <a:ext uri="{FF2B5EF4-FFF2-40B4-BE49-F238E27FC236}">
                <a16:creationId xmlns:a16="http://schemas.microsoft.com/office/drawing/2014/main" id="{88AB6292-2DC6-4075-6BDF-91A4E5A71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846" y="6006752"/>
            <a:ext cx="521075" cy="561025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9" name="CasetăText 8">
            <a:extLst>
              <a:ext uri="{FF2B5EF4-FFF2-40B4-BE49-F238E27FC236}">
                <a16:creationId xmlns:a16="http://schemas.microsoft.com/office/drawing/2014/main" id="{9DD4CAC2-E65D-97D0-8D89-2AC8E61954B4}"/>
              </a:ext>
            </a:extLst>
          </p:cNvPr>
          <p:cNvSpPr txBox="1"/>
          <p:nvPr/>
        </p:nvSpPr>
        <p:spPr>
          <a:xfrm>
            <a:off x="977160" y="61581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o-RO" dirty="0"/>
          </a:p>
        </p:txBody>
      </p:sp>
      <p:sp>
        <p:nvSpPr>
          <p:cNvPr id="10" name="CasetăText 9">
            <a:extLst>
              <a:ext uri="{FF2B5EF4-FFF2-40B4-BE49-F238E27FC236}">
                <a16:creationId xmlns:a16="http://schemas.microsoft.com/office/drawing/2014/main" id="{F3CF188E-A31D-012C-8AFD-0BE92802BDE1}"/>
              </a:ext>
            </a:extLst>
          </p:cNvPr>
          <p:cNvSpPr txBox="1"/>
          <p:nvPr/>
        </p:nvSpPr>
        <p:spPr>
          <a:xfrm flipH="1">
            <a:off x="884922" y="6127426"/>
            <a:ext cx="1169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002060"/>
                </a:solidFill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26724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8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5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8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A8D39FE3-4B85-F2AF-0E02-00997FA91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3" name="CasetăText 2" descr="Cardboard boxes">
            <a:extLst>
              <a:ext uri="{FF2B5EF4-FFF2-40B4-BE49-F238E27FC236}">
                <a16:creationId xmlns:a16="http://schemas.microsoft.com/office/drawing/2014/main" id="{7EE1E926-841A-9461-742D-9B039EBAB9EA}"/>
              </a:ext>
            </a:extLst>
          </p:cNvPr>
          <p:cNvSpPr txBox="1"/>
          <p:nvPr/>
        </p:nvSpPr>
        <p:spPr>
          <a:xfrm>
            <a:off x="0" y="0"/>
            <a:ext cx="9144000" cy="6678751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endParaRPr lang="en-GB" sz="1600" b="1" u="sng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400" dirty="0">
                <a:solidFill>
                  <a:srgbClr val="FFFF00"/>
                </a:solidFill>
              </a:rPr>
              <a:t>REQUIREMENT</a:t>
            </a:r>
          </a:p>
          <a:p>
            <a:pPr algn="just"/>
            <a:r>
              <a:rPr lang="en-GB" dirty="0">
                <a:solidFill>
                  <a:srgbClr val="FFFF00"/>
                </a:solidFill>
              </a:rPr>
              <a:t>	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Requirement-urile sunt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niște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documente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care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conțin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informații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despre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funcționalități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, design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sau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despre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comportamentul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unui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software.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Astfel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de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documente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fie sunt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primite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de la client, fie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există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un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membru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al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echipei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care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adună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informațiile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creează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documentele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.</a:t>
            </a:r>
          </a:p>
          <a:p>
            <a:pPr algn="just"/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	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Exemple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de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documente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care pot fi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folosite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ca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requirements: software requirements, business requirements, system requirements, epic stories, use cases, functional requirements, performance requirements,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diagrame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UML, design, etc.</a:t>
            </a:r>
          </a:p>
          <a:p>
            <a:pPr algn="just"/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	Pe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baza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acestor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documente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programatorii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vor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crea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software-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ul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,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iar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testerii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vor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crea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teste.</a:t>
            </a:r>
          </a:p>
          <a:p>
            <a:pPr algn="just"/>
            <a:endParaRPr lang="en-GB" sz="1400" dirty="0">
              <a:solidFill>
                <a:srgbClr val="FFFF00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sz="1600" b="1" u="sng" dirty="0">
                <a:solidFill>
                  <a:srgbClr val="FFFF00"/>
                </a:solidFill>
                <a:latin typeface="Bahnschrift SemiBold" panose="020B0502040204020203" pitchFamily="34" charset="0"/>
              </a:rPr>
              <a:t>TEST CONDITION</a:t>
            </a:r>
          </a:p>
          <a:p>
            <a:pPr algn="just"/>
            <a:endParaRPr lang="en-GB" sz="1400" dirty="0">
              <a:solidFill>
                <a:srgbClr val="FFFF00"/>
              </a:solidFill>
              <a:latin typeface="Bahnschrift SemiBold" panose="020B0502040204020203" pitchFamily="34" charset="0"/>
            </a:endParaRPr>
          </a:p>
          <a:p>
            <a:pPr algn="just"/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	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Conditia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sau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tinta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acelui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test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sau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cu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alte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cuvinte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dorim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sa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verificam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/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testam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si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dupa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care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vom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decide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daca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testul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a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trecut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sau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nu.</a:t>
            </a:r>
          </a:p>
          <a:p>
            <a:pPr algn="just"/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Ex. -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verificare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functionalitate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plasare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a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unei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comenzi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.</a:t>
            </a:r>
          </a:p>
          <a:p>
            <a:pPr algn="just"/>
            <a:endParaRPr lang="en-GB" sz="1400" dirty="0">
              <a:solidFill>
                <a:srgbClr val="FFFF00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sz="1600" b="1" u="sng" dirty="0">
                <a:solidFill>
                  <a:srgbClr val="FFFF00"/>
                </a:solidFill>
                <a:latin typeface="Bahnschrift SemiBold" panose="020B0502040204020203" pitchFamily="34" charset="0"/>
              </a:rPr>
              <a:t>CE ESTE UN TEST CASE SI LA CE FOLOSEȘTE</a:t>
            </a:r>
          </a:p>
          <a:p>
            <a:pPr algn="just"/>
            <a:endParaRPr lang="en-GB" sz="1400" dirty="0">
              <a:solidFill>
                <a:srgbClr val="FFFF00"/>
              </a:solidFill>
              <a:latin typeface="Bahnschrift SemiBold" panose="020B0502040204020203" pitchFamily="34" charset="0"/>
            </a:endParaRPr>
          </a:p>
          <a:p>
            <a:pPr algn="just"/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	Un testcase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este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o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succesiune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de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pasi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pe care un tester il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ruleaza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pentru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a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vedea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daca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una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dintre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functionalitatile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unui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produs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este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implementata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.</a:t>
            </a:r>
          </a:p>
          <a:p>
            <a:pPr algn="just"/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	Un testcase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este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un set de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conditii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si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variabile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pe care un tester le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foloseste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pentru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a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verifica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functionalitatea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unei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aplicatii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.</a:t>
            </a:r>
          </a:p>
          <a:p>
            <a:pPr algn="just"/>
            <a:endParaRPr lang="en-GB" sz="1400" dirty="0">
              <a:solidFill>
                <a:srgbClr val="FFFF00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sz="1600" b="1" u="sng" dirty="0">
                <a:solidFill>
                  <a:srgbClr val="FFFF00"/>
                </a:solidFill>
                <a:latin typeface="Bahnschrift SemiBold" panose="020B0502040204020203" pitchFamily="34" charset="0"/>
              </a:rPr>
              <a:t>CE URMARIM CAND RULAM TESTE?</a:t>
            </a:r>
          </a:p>
          <a:p>
            <a:pPr algn="just"/>
            <a:endParaRPr lang="en-GB" sz="1400" dirty="0">
              <a:solidFill>
                <a:srgbClr val="FFFF00"/>
              </a:solidFill>
              <a:latin typeface="Bahnschrift SemiBold" panose="020B0502040204020203" pitchFamily="34" charset="0"/>
            </a:endParaRPr>
          </a:p>
          <a:p>
            <a:pPr algn="just"/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	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Rularea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testelor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are ca scop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verificarea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funcționalității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calității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unui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software,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identificarea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defectelor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erorilor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înainte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de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lansarea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pe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piață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,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asigurarea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că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software-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ul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îndeplinește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cerințele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așteptările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utilizatorilor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ale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clientului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. Este o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activitate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critică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în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dezvoltarea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de software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pentru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a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asigura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calitatea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fiabilitatea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solidFill>
                  <a:srgbClr val="FFFF00"/>
                </a:solidFill>
                <a:latin typeface="Bahnschrift SemiBold" panose="020B0502040204020203" pitchFamily="34" charset="0"/>
              </a:rPr>
              <a:t>produselor</a:t>
            </a:r>
            <a:r>
              <a:rPr lang="en-GB" sz="14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software.</a:t>
            </a:r>
          </a:p>
          <a:p>
            <a:pPr algn="just"/>
            <a:endParaRPr lang="en-GB" sz="1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169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ine 7" descr="Medical corridor blurred">
            <a:extLst>
              <a:ext uri="{FF2B5EF4-FFF2-40B4-BE49-F238E27FC236}">
                <a16:creationId xmlns:a16="http://schemas.microsoft.com/office/drawing/2014/main" id="{0DE7384D-EC48-B5FD-3411-383119909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CDDE9181-C161-285B-BD66-2BE483690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sp>
        <p:nvSpPr>
          <p:cNvPr id="9" name="CasetăText 8">
            <a:extLst>
              <a:ext uri="{FF2B5EF4-FFF2-40B4-BE49-F238E27FC236}">
                <a16:creationId xmlns:a16="http://schemas.microsoft.com/office/drawing/2014/main" id="{57F988ED-867F-7C4A-BBFA-EC39BCAF39BF}"/>
              </a:ext>
            </a:extLst>
          </p:cNvPr>
          <p:cNvSpPr txBox="1"/>
          <p:nvPr/>
        </p:nvSpPr>
        <p:spPr>
          <a:xfrm>
            <a:off x="0" y="173946"/>
            <a:ext cx="914400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en-US" sz="1600" b="1" u="sng" dirty="0">
                <a:solidFill>
                  <a:schemeClr val="accent6">
                    <a:lumMod val="50000"/>
                  </a:schemeClr>
                </a:solidFill>
                <a:latin typeface="Bahnschrift SemiBold" panose="020B0502040204020203" pitchFamily="34" charset="0"/>
              </a:rPr>
              <a:t>CARE ESTE SCOPUL UNUI TEST PLAN</a:t>
            </a:r>
          </a:p>
          <a:p>
            <a:endParaRPr lang="en-US" sz="1600" b="1" u="sng" dirty="0">
              <a:solidFill>
                <a:schemeClr val="accent6">
                  <a:lumMod val="50000"/>
                </a:schemeClr>
              </a:solidFill>
              <a:latin typeface="Bahnschrift SemiBold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Scopul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unui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test plan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este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de a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documenta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și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de a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comunica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strategia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și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planul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de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testare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pentru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un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anumit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produs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software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sau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sistem</a:t>
            </a:r>
            <a:r>
              <a:rPr lang="en-US" sz="1400" b="1" u="sng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Test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planul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este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un instrument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cheie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în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procesul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de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testare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a software-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ului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deoarece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ajută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la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asigurarea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că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testele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sunt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planificate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și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executate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în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mod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eficient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și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eficace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și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că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produsul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final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îndeplinește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cerințele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și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așteptările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utilizatorilor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și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 ale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clientului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Bahnschrift SemiBold" panose="020B0502040204020203" pitchFamily="34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1800" dirty="0">
              <a:solidFill>
                <a:schemeClr val="bg1"/>
              </a:solidFill>
              <a:effectLst/>
              <a:latin typeface="Bahnschrift" panose="020B0502040204020203" pitchFamily="34" charset="0"/>
              <a:ea typeface="Arial" panose="020B0604020202020204" pitchFamily="34" charset="0"/>
            </a:endParaRPr>
          </a:p>
          <a:p>
            <a:pPr marL="171450" indent="-171450" algn="ctr">
              <a:buFont typeface="Wingdings" panose="05000000000000000000" pitchFamily="2" charset="2"/>
              <a:buChar char="q"/>
            </a:pPr>
            <a:r>
              <a:rPr lang="en-US" sz="1600" b="1" dirty="0">
                <a:latin typeface="Bahnschrift SemiBold" panose="020B0502040204020203" pitchFamily="34" charset="0"/>
              </a:rPr>
              <a:t> STATUSURILE  UNUI TEST CASE</a:t>
            </a:r>
          </a:p>
          <a:p>
            <a:pPr algn="just"/>
            <a:endParaRPr lang="en-US" sz="1600" b="1" dirty="0"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400" b="1" dirty="0">
                <a:latin typeface="Bahnschrift SemiBold" panose="020B0502040204020203" pitchFamily="34" charset="0"/>
              </a:rPr>
              <a:t>In </a:t>
            </a:r>
            <a:r>
              <a:rPr lang="en-US" sz="1400" b="1" dirty="0" err="1">
                <a:latin typeface="Bahnschrift SemiBold" panose="020B0502040204020203" pitchFamily="34" charset="0"/>
              </a:rPr>
              <a:t>procesul</a:t>
            </a:r>
            <a:r>
              <a:rPr lang="en-US" sz="1400" b="1" dirty="0">
                <a:latin typeface="Bahnschrift SemiBold" panose="020B0502040204020203" pitchFamily="34" charset="0"/>
              </a:rPr>
              <a:t> de </a:t>
            </a:r>
            <a:r>
              <a:rPr lang="en-US" sz="1400" b="1" dirty="0" err="1">
                <a:latin typeface="Bahnschrift SemiBold" panose="020B0502040204020203" pitchFamily="34" charset="0"/>
              </a:rPr>
              <a:t>testare</a:t>
            </a:r>
            <a:r>
              <a:rPr lang="en-US" sz="1400" b="1" dirty="0">
                <a:latin typeface="Bahnschrift SemiBold" panose="020B0502040204020203" pitchFamily="34" charset="0"/>
              </a:rPr>
              <a:t> a software-</a:t>
            </a:r>
            <a:r>
              <a:rPr lang="en-US" sz="1400" b="1" dirty="0" err="1">
                <a:latin typeface="Bahnschrift SemiBold" panose="020B0502040204020203" pitchFamily="34" charset="0"/>
              </a:rPr>
              <a:t>ului</a:t>
            </a:r>
            <a:r>
              <a:rPr lang="en-US" sz="1400" b="1" dirty="0">
                <a:latin typeface="Bahnschrift SemiBold" panose="020B0502040204020203" pitchFamily="34" charset="0"/>
              </a:rPr>
              <a:t>, </a:t>
            </a:r>
            <a:r>
              <a:rPr lang="en-US" sz="1400" b="1" dirty="0" err="1">
                <a:latin typeface="Bahnschrift SemiBold" panose="020B0502040204020203" pitchFamily="34" charset="0"/>
              </a:rPr>
              <a:t>există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  <a:r>
              <a:rPr lang="en-US" sz="1400" b="1" dirty="0" err="1">
                <a:latin typeface="Bahnschrift SemiBold" panose="020B0502040204020203" pitchFamily="34" charset="0"/>
              </a:rPr>
              <a:t>patru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  <a:r>
              <a:rPr lang="en-US" sz="1400" b="1" dirty="0" err="1">
                <a:latin typeface="Bahnschrift SemiBold" panose="020B0502040204020203" pitchFamily="34" charset="0"/>
              </a:rPr>
              <a:t>statusuri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  <a:r>
              <a:rPr lang="en-US" sz="1400" b="1" dirty="0" err="1">
                <a:latin typeface="Bahnschrift SemiBold" panose="020B0502040204020203" pitchFamily="34" charset="0"/>
              </a:rPr>
              <a:t>principale</a:t>
            </a:r>
            <a:r>
              <a:rPr lang="en-US" sz="1400" b="1" dirty="0">
                <a:latin typeface="Bahnschrift SemiBold" panose="020B0502040204020203" pitchFamily="34" charset="0"/>
              </a:rPr>
              <a:t> ale </a:t>
            </a:r>
            <a:r>
              <a:rPr lang="en-US" sz="1400" b="1" dirty="0" err="1">
                <a:latin typeface="Bahnschrift SemiBold" panose="020B0502040204020203" pitchFamily="34" charset="0"/>
              </a:rPr>
              <a:t>unui</a:t>
            </a:r>
            <a:r>
              <a:rPr lang="en-US" sz="1400" b="1" dirty="0">
                <a:latin typeface="Bahnschrift SemiBold" panose="020B0502040204020203" pitchFamily="34" charset="0"/>
              </a:rPr>
              <a:t> test case: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 SemiBold" panose="020B0502040204020203" pitchFamily="34" charset="0"/>
              </a:rPr>
              <a:t> 	Passed (</a:t>
            </a:r>
            <a:r>
              <a:rPr lang="en-US" sz="1400" b="1" dirty="0" err="1">
                <a:latin typeface="Bahnschrift SemiBold" panose="020B0502040204020203" pitchFamily="34" charset="0"/>
              </a:rPr>
              <a:t>trecut</a:t>
            </a:r>
            <a:r>
              <a:rPr lang="en-US" sz="1400" b="1" dirty="0">
                <a:latin typeface="Bahnschrift SemiBold" panose="020B0502040204020203" pitchFamily="34" charset="0"/>
              </a:rPr>
              <a:t>),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 SemiBold" panose="020B0502040204020203" pitchFamily="34" charset="0"/>
              </a:rPr>
              <a:t>	Failed (</a:t>
            </a:r>
            <a:r>
              <a:rPr lang="en-US" sz="1400" b="1" dirty="0" err="1">
                <a:latin typeface="Bahnschrift SemiBold" panose="020B0502040204020203" pitchFamily="34" charset="0"/>
              </a:rPr>
              <a:t>eșuat</a:t>
            </a:r>
            <a:r>
              <a:rPr lang="en-US" sz="1400" b="1" dirty="0">
                <a:latin typeface="Bahnschrift SemiBold" panose="020B0502040204020203" pitchFamily="34" charset="0"/>
              </a:rPr>
              <a:t>),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 SemiBold" panose="020B0502040204020203" pitchFamily="34" charset="0"/>
              </a:rPr>
              <a:t>	Blocked (</a:t>
            </a:r>
            <a:r>
              <a:rPr lang="en-US" sz="1400" b="1" dirty="0" err="1">
                <a:latin typeface="Bahnschrift SemiBold" panose="020B0502040204020203" pitchFamily="34" charset="0"/>
              </a:rPr>
              <a:t>blocat</a:t>
            </a:r>
            <a:r>
              <a:rPr lang="en-US" sz="1400" b="1" dirty="0">
                <a:latin typeface="Bahnschrift SemiBold" panose="020B0502040204020203" pitchFamily="34" charset="0"/>
              </a:rPr>
              <a:t>) </a:t>
            </a:r>
            <a:r>
              <a:rPr lang="en-US" sz="1400" b="1" dirty="0" err="1">
                <a:latin typeface="Bahnschrift SemiBold" panose="020B0502040204020203" pitchFamily="34" charset="0"/>
              </a:rPr>
              <a:t>și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 SemiBold" panose="020B0502040204020203" pitchFamily="34" charset="0"/>
              </a:rPr>
              <a:t>	In progress (</a:t>
            </a:r>
            <a:r>
              <a:rPr lang="en-US" sz="1400" b="1" dirty="0" err="1">
                <a:latin typeface="Bahnschrift SemiBold" panose="020B0502040204020203" pitchFamily="34" charset="0"/>
              </a:rPr>
              <a:t>în</a:t>
            </a:r>
            <a:r>
              <a:rPr lang="en-US" sz="1400" b="1" dirty="0">
                <a:latin typeface="Bahnschrift SemiBold" panose="020B0502040204020203" pitchFamily="34" charset="0"/>
              </a:rPr>
              <a:t> curs de </a:t>
            </a:r>
            <a:r>
              <a:rPr lang="en-US" sz="1400" b="1" dirty="0" err="1">
                <a:latin typeface="Bahnschrift SemiBold" panose="020B0502040204020203" pitchFamily="34" charset="0"/>
              </a:rPr>
              <a:t>desfășurare</a:t>
            </a:r>
            <a:r>
              <a:rPr lang="en-US" sz="1400" b="1" dirty="0">
                <a:latin typeface="Bahnschrift SemiBold" panose="020B0502040204020203" pitchFamily="34" charset="0"/>
              </a:rPr>
              <a:t>).</a:t>
            </a:r>
          </a:p>
          <a:p>
            <a:pPr algn="just"/>
            <a:endParaRPr lang="en-US" sz="1600" b="1" dirty="0"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400" b="1" dirty="0">
                <a:latin typeface="Bahnschrift SemiBold" panose="020B0502040204020203" pitchFamily="34" charset="0"/>
              </a:rPr>
              <a:t>Pe </a:t>
            </a:r>
            <a:r>
              <a:rPr lang="en-US" sz="1400" b="1" dirty="0" err="1">
                <a:latin typeface="Bahnschrift SemiBold" panose="020B0502040204020203" pitchFamily="34" charset="0"/>
              </a:rPr>
              <a:t>lângă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  <a:r>
              <a:rPr lang="en-US" sz="1400" b="1" dirty="0" err="1">
                <a:latin typeface="Bahnschrift SemiBold" panose="020B0502040204020203" pitchFamily="34" charset="0"/>
              </a:rPr>
              <a:t>aceste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  <a:r>
              <a:rPr lang="en-US" sz="1400" b="1" dirty="0" err="1">
                <a:latin typeface="Bahnschrift SemiBold" panose="020B0502040204020203" pitchFamily="34" charset="0"/>
              </a:rPr>
              <a:t>statusuri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  <a:r>
              <a:rPr lang="en-US" sz="1400" b="1" dirty="0" err="1">
                <a:latin typeface="Bahnschrift SemiBold" panose="020B0502040204020203" pitchFamily="34" charset="0"/>
              </a:rPr>
              <a:t>principale</a:t>
            </a:r>
            <a:r>
              <a:rPr lang="en-US" sz="1400" b="1" dirty="0">
                <a:latin typeface="Bahnschrift SemiBold" panose="020B0502040204020203" pitchFamily="34" charset="0"/>
              </a:rPr>
              <a:t>, </a:t>
            </a:r>
          </a:p>
          <a:p>
            <a:pPr algn="just"/>
            <a:r>
              <a:rPr lang="en-US" sz="1400" b="1" dirty="0">
                <a:latin typeface="Bahnschrift SemiBold" panose="020B0502040204020203" pitchFamily="34" charset="0"/>
              </a:rPr>
              <a:t>      pot fi </a:t>
            </a:r>
            <a:r>
              <a:rPr lang="en-US" sz="1400" b="1" dirty="0" err="1">
                <a:latin typeface="Bahnschrift SemiBold" panose="020B0502040204020203" pitchFamily="34" charset="0"/>
              </a:rPr>
              <a:t>utilizate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  <a:r>
              <a:rPr lang="en-US" sz="1400" b="1" dirty="0" err="1">
                <a:latin typeface="Bahnschrift SemiBold" panose="020B0502040204020203" pitchFamily="34" charset="0"/>
              </a:rPr>
              <a:t>și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  <a:r>
              <a:rPr lang="en-US" sz="1400" b="1" dirty="0" err="1">
                <a:latin typeface="Bahnschrift SemiBold" panose="020B0502040204020203" pitchFamily="34" charset="0"/>
              </a:rPr>
              <a:t>alte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  <a:r>
              <a:rPr lang="en-US" sz="1400" b="1" dirty="0" err="1">
                <a:latin typeface="Bahnschrift SemiBold" panose="020B0502040204020203" pitchFamily="34" charset="0"/>
              </a:rPr>
              <a:t>statusuri</a:t>
            </a:r>
            <a:r>
              <a:rPr lang="en-US" sz="1400" b="1" dirty="0">
                <a:latin typeface="Bahnschrift SemiBold" panose="020B0502040204020203" pitchFamily="34" charset="0"/>
              </a:rPr>
              <a:t>, cum </a:t>
            </a:r>
            <a:r>
              <a:rPr lang="en-US" sz="1400" b="1" dirty="0" err="1">
                <a:latin typeface="Bahnschrift SemiBold" panose="020B0502040204020203" pitchFamily="34" charset="0"/>
              </a:rPr>
              <a:t>ar</a:t>
            </a:r>
            <a:r>
              <a:rPr lang="en-US" sz="1400" b="1" dirty="0">
                <a:latin typeface="Bahnschrift SemiBold" panose="020B0502040204020203" pitchFamily="34" charset="0"/>
              </a:rPr>
              <a:t> fi 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 SemiBold" panose="020B0502040204020203" pitchFamily="34" charset="0"/>
              </a:rPr>
              <a:t>	Not Run (</a:t>
            </a:r>
            <a:r>
              <a:rPr lang="en-US" sz="1400" b="1" dirty="0" err="1">
                <a:latin typeface="Bahnschrift SemiBold" panose="020B0502040204020203" pitchFamily="34" charset="0"/>
              </a:rPr>
              <a:t>neexecutat</a:t>
            </a:r>
            <a:r>
              <a:rPr lang="en-US" sz="1400" b="1" dirty="0">
                <a:latin typeface="Bahnschrift SemiBold" panose="020B0502040204020203" pitchFamily="34" charset="0"/>
              </a:rPr>
              <a:t>),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 SemiBold" panose="020B0502040204020203" pitchFamily="34" charset="0"/>
              </a:rPr>
              <a:t>	Blocked by Design (</a:t>
            </a:r>
            <a:r>
              <a:rPr lang="en-US" sz="1400" b="1" dirty="0" err="1">
                <a:latin typeface="Bahnschrift SemiBold" panose="020B0502040204020203" pitchFamily="34" charset="0"/>
              </a:rPr>
              <a:t>blocat</a:t>
            </a:r>
            <a:r>
              <a:rPr lang="en-US" sz="1400" b="1" dirty="0">
                <a:latin typeface="Bahnschrift SemiBold" panose="020B0502040204020203" pitchFamily="34" charset="0"/>
              </a:rPr>
              <a:t> din </a:t>
            </a:r>
            <a:r>
              <a:rPr lang="en-US" sz="1400" b="1" dirty="0" err="1">
                <a:latin typeface="Bahnschrift SemiBold" panose="020B0502040204020203" pitchFamily="34" charset="0"/>
              </a:rPr>
              <a:t>cauza</a:t>
            </a:r>
            <a:r>
              <a:rPr lang="en-US" sz="1400" b="1" dirty="0">
                <a:latin typeface="Bahnschrift SemiBold" panose="020B0502040204020203" pitchFamily="34" charset="0"/>
              </a:rPr>
              <a:t> design-</a:t>
            </a:r>
            <a:r>
              <a:rPr lang="en-US" sz="1400" b="1" dirty="0" err="1">
                <a:latin typeface="Bahnschrift SemiBold" panose="020B0502040204020203" pitchFamily="34" charset="0"/>
              </a:rPr>
              <a:t>ului</a:t>
            </a:r>
            <a:r>
              <a:rPr lang="en-US" sz="1400" b="1" dirty="0">
                <a:latin typeface="Bahnschrift SemiBold" panose="020B0502040204020203" pitchFamily="34" charset="0"/>
              </a:rPr>
              <a:t>),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 SemiBold" panose="020B0502040204020203" pitchFamily="34" charset="0"/>
              </a:rPr>
              <a:t>	Skipped (</a:t>
            </a:r>
            <a:r>
              <a:rPr lang="en-US" sz="1400" b="1" dirty="0" err="1">
                <a:latin typeface="Bahnschrift SemiBold" panose="020B0502040204020203" pitchFamily="34" charset="0"/>
              </a:rPr>
              <a:t>omitere</a:t>
            </a:r>
            <a:r>
              <a:rPr lang="en-US" sz="1400" b="1" dirty="0">
                <a:latin typeface="Bahnschrift SemiBold" panose="020B0502040204020203" pitchFamily="34" charset="0"/>
              </a:rPr>
              <a:t>),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 SemiBold" panose="020B0502040204020203" pitchFamily="34" charset="0"/>
              </a:rPr>
              <a:t>	Deferred (</a:t>
            </a:r>
            <a:r>
              <a:rPr lang="en-US" sz="1400" b="1" dirty="0" err="1">
                <a:latin typeface="Bahnschrift SemiBold" panose="020B0502040204020203" pitchFamily="34" charset="0"/>
              </a:rPr>
              <a:t>amânat</a:t>
            </a:r>
            <a:r>
              <a:rPr lang="en-US" sz="1400" b="1" dirty="0">
                <a:latin typeface="Bahnschrift SemiBold" panose="020B0502040204020203" pitchFamily="34" charset="0"/>
              </a:rPr>
              <a:t>) </a:t>
            </a:r>
            <a:r>
              <a:rPr lang="en-US" sz="1400" b="1" dirty="0" err="1">
                <a:latin typeface="Bahnschrift SemiBold" panose="020B0502040204020203" pitchFamily="34" charset="0"/>
              </a:rPr>
              <a:t>sau</a:t>
            </a:r>
            <a:r>
              <a:rPr lang="en-US" sz="1400" b="1" dirty="0">
                <a:latin typeface="Bahnschrift SemiBold" panose="020B0502040204020203" pitchFamily="34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>
                <a:latin typeface="Bahnschrift SemiBold" panose="020B0502040204020203" pitchFamily="34" charset="0"/>
              </a:rPr>
              <a:t>	N/A (</a:t>
            </a:r>
            <a:r>
              <a:rPr lang="en-US" sz="1400" b="1" dirty="0" err="1">
                <a:latin typeface="Bahnschrift SemiBold" panose="020B0502040204020203" pitchFamily="34" charset="0"/>
              </a:rPr>
              <a:t>nerelevant</a:t>
            </a:r>
            <a:r>
              <a:rPr lang="en-US" sz="1400" b="1" dirty="0">
                <a:latin typeface="Bahnschrift SemiBold" panose="020B0502040204020203" pitchFamily="34" charset="0"/>
              </a:rPr>
              <a:t>).</a:t>
            </a:r>
          </a:p>
          <a:p>
            <a:pPr algn="just"/>
            <a:endParaRPr lang="en-US" sz="1400" b="1" dirty="0">
              <a:latin typeface="Bahnschrift SemiBold" panose="020B0502040204020203" pitchFamily="34" charset="0"/>
            </a:endParaRPr>
          </a:p>
          <a:p>
            <a:pPr marL="171450" indent="-171450" algn="ctr">
              <a:buFont typeface="Wingdings" panose="05000000000000000000" pitchFamily="2" charset="2"/>
              <a:buChar char="q"/>
            </a:pPr>
            <a:endParaRPr lang="ro-RO" sz="1200" b="1" u="sng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BBF9C172-9759-00CB-C86A-5E2DA48DD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571" y="3069537"/>
            <a:ext cx="3969545" cy="333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4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ABDEF33D-DB38-BA51-E464-03D3ECAE7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5" name="Imagine 4" descr="White molecules">
            <a:extLst>
              <a:ext uri="{FF2B5EF4-FFF2-40B4-BE49-F238E27FC236}">
                <a16:creationId xmlns:a16="http://schemas.microsoft.com/office/drawing/2014/main" id="{BAFB053B-0A65-8518-B247-CE1933EA1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Imagine 6">
            <a:extLst>
              <a:ext uri="{FF2B5EF4-FFF2-40B4-BE49-F238E27FC236}">
                <a16:creationId xmlns:a16="http://schemas.microsoft.com/office/drawing/2014/main" id="{D7DF6180-0BCA-0C9B-13A1-F453B8077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518" y="4070960"/>
            <a:ext cx="3682652" cy="2715596"/>
          </a:xfrm>
          <a:prstGeom prst="rect">
            <a:avLst/>
          </a:prstGeom>
        </p:spPr>
      </p:pic>
      <p:sp>
        <p:nvSpPr>
          <p:cNvPr id="6" name="CasetăText 5">
            <a:extLst>
              <a:ext uri="{FF2B5EF4-FFF2-40B4-BE49-F238E27FC236}">
                <a16:creationId xmlns:a16="http://schemas.microsoft.com/office/drawing/2014/main" id="{CD0471D6-776D-9C0B-28F6-908AE13B0FDE}"/>
              </a:ext>
            </a:extLst>
          </p:cNvPr>
          <p:cNvSpPr txBox="1"/>
          <p:nvPr/>
        </p:nvSpPr>
        <p:spPr>
          <a:xfrm>
            <a:off x="0" y="76895"/>
            <a:ext cx="9144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en-GB" sz="16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STATUSURILE UNUI DEFECT</a:t>
            </a:r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GB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o-RO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În procesul de testare a software-ului, există mai multe statusuri posibile ale unui defect. Acestea includ:</a:t>
            </a:r>
          </a:p>
          <a:p>
            <a:pPr algn="just"/>
            <a:endParaRPr lang="ro-RO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14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NEW (NOU)</a:t>
            </a:r>
            <a:r>
              <a:rPr lang="ro-RO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  <a:r>
              <a:rPr lang="en-GB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ro-RO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Acest status indică faptul că un defect a fost identificat și raportat pentru prima dată.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14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REJECTED (RESPINS</a:t>
            </a:r>
            <a:r>
              <a:rPr lang="ro-RO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): Acest status indică faptul că un defect raportat nu este considerat a fi o problemă reală sau că nu poate fi reprodus.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14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OPEN (DESCHIS)</a:t>
            </a:r>
            <a:r>
              <a:rPr lang="ro-RO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Acest status indică faptul că defectul este încă în procesul de investigare sau că dezvoltatorii încearcă să găsească o soluție.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14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DEFERRED (AMÂNAT</a:t>
            </a:r>
            <a:r>
              <a:rPr lang="ro-RO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): Acest status indică faptul că rezolvarea unui defect a fost amânată pentru o versiune ulterioară a software-ului.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14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FIXED (REZOLVAT</a:t>
            </a:r>
            <a:r>
              <a:rPr lang="ro-RO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): Acest status indică faptul că dezvoltatorii au găsit și au rezolvat problema asociată cu defectul.</a:t>
            </a:r>
            <a:endParaRPr lang="en-GB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4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RETEST (RETESTARE)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ro-RO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Acest status indică faptul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ca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defectul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este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pus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în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așteptare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pentru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 fi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retestat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după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ce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fost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remediat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4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REOPEN (REDESCHIS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):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Acest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status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indică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faptul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ca </a:t>
            </a:r>
            <a:r>
              <a:rPr lang="en-GB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defectul</a:t>
            </a:r>
            <a:r>
              <a:rPr lang="en-GB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ro-RO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este adus înapoi în procesul de remediere și urmează să fie investigat din nou și să primească o nouă rezolvare.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o-RO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CLOSED (ÎNCHIS): Acest status indică faptul că defectul a fost rezolvat și validat cu succes și că este închis.</a:t>
            </a:r>
          </a:p>
          <a:p>
            <a:pPr algn="just"/>
            <a:endParaRPr lang="ro-RO" sz="1600" dirty="0">
              <a:solidFill>
                <a:schemeClr val="bg1"/>
              </a:solidFill>
            </a:endParaRPr>
          </a:p>
          <a:p>
            <a:pPr algn="just"/>
            <a:r>
              <a:rPr lang="ro-RO" sz="1600" dirty="0">
                <a:solidFill>
                  <a:schemeClr val="bg1"/>
                </a:solidFill>
              </a:rPr>
              <a:t> </a:t>
            </a:r>
            <a:endParaRPr lang="ro-RO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396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2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2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9" dur="2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20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448499C9-C102-28D3-58D0-91FA7115B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 descr="Red and pink paper stripes in a wave shape">
            <a:extLst>
              <a:ext uri="{FF2B5EF4-FFF2-40B4-BE49-F238E27FC236}">
                <a16:creationId xmlns:a16="http://schemas.microsoft.com/office/drawing/2014/main" id="{4E339757-1B54-C178-5A63-0A609072E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CasetăText 4">
            <a:extLst>
              <a:ext uri="{FF2B5EF4-FFF2-40B4-BE49-F238E27FC236}">
                <a16:creationId xmlns:a16="http://schemas.microsoft.com/office/drawing/2014/main" id="{0220FC80-6043-6373-962E-09A979AA6B0C}"/>
              </a:ext>
            </a:extLst>
          </p:cNvPr>
          <p:cNvSpPr txBox="1"/>
          <p:nvPr/>
        </p:nvSpPr>
        <p:spPr>
          <a:xfrm>
            <a:off x="0" y="266849"/>
            <a:ext cx="895610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it-IT" b="1" u="sng" dirty="0">
                <a:solidFill>
                  <a:schemeClr val="bg1"/>
                </a:solidFill>
              </a:rPr>
              <a:t>Diferenta intre priority și severity  </a:t>
            </a:r>
            <a:endParaRPr lang="ro-RO" b="1" u="sng" dirty="0">
              <a:solidFill>
                <a:schemeClr val="bg1"/>
              </a:solidFill>
            </a:endParaRPr>
          </a:p>
          <a:p>
            <a:pPr marL="742950" lvl="1" indent="-285750" algn="just">
              <a:buFont typeface="Wingdings" panose="05000000000000000000" pitchFamily="2" charset="2"/>
              <a:buChar char="Ø"/>
            </a:pPr>
            <a:r>
              <a:rPr lang="ro-RO" dirty="0">
                <a:solidFill>
                  <a:schemeClr val="bg1"/>
                </a:solidFill>
              </a:rPr>
              <a:t>	</a:t>
            </a:r>
            <a:r>
              <a:rPr lang="it-IT" dirty="0">
                <a:solidFill>
                  <a:schemeClr val="bg1"/>
                </a:solidFill>
              </a:rPr>
              <a:t>Diferența </a:t>
            </a:r>
            <a:r>
              <a:rPr lang="ro-RO" dirty="0">
                <a:solidFill>
                  <a:schemeClr val="bg1"/>
                </a:solidFill>
              </a:rPr>
              <a:t>consta in</a:t>
            </a:r>
            <a:r>
              <a:rPr lang="it-IT" dirty="0">
                <a:solidFill>
                  <a:schemeClr val="bg1"/>
                </a:solidFill>
              </a:rPr>
              <a:t> valorile care indică</a:t>
            </a:r>
            <a:r>
              <a:rPr lang="ro-RO" dirty="0">
                <a:solidFill>
                  <a:schemeClr val="bg1"/>
                </a:solidFill>
              </a:rPr>
              <a:t> </a:t>
            </a:r>
            <a:r>
              <a:rPr lang="it-IT" dirty="0">
                <a:solidFill>
                  <a:schemeClr val="bg1"/>
                </a:solidFill>
              </a:rPr>
              <a:t>impactul </a:t>
            </a:r>
            <a:r>
              <a:rPr lang="ro-RO" dirty="0">
                <a:solidFill>
                  <a:schemeClr val="bg1"/>
                </a:solidFill>
              </a:rPr>
              <a:t>	</a:t>
            </a:r>
            <a:r>
              <a:rPr lang="it-IT" dirty="0">
                <a:solidFill>
                  <a:schemeClr val="bg1"/>
                </a:solidFill>
              </a:rPr>
              <a:t>general și ordinea în care problemele ar trebui abordate. Severitatea este legată de standardele de calitate</a:t>
            </a:r>
            <a:r>
              <a:rPr lang="ro-RO" dirty="0">
                <a:solidFill>
                  <a:schemeClr val="bg1"/>
                </a:solidFill>
              </a:rPr>
              <a:t>, iar</a:t>
            </a:r>
            <a:r>
              <a:rPr lang="it-IT" dirty="0">
                <a:solidFill>
                  <a:schemeClr val="bg1"/>
                </a:solidFill>
              </a:rPr>
              <a:t> prioritatea este asociată cu defectele de </a:t>
            </a:r>
            <a:r>
              <a:rPr lang="it-IT" b="1" dirty="0">
                <a:solidFill>
                  <a:schemeClr val="bg1"/>
                </a:solidFill>
              </a:rPr>
              <a:t>programare </a:t>
            </a:r>
            <a:r>
              <a:rPr lang="ro-RO" dirty="0">
                <a:solidFill>
                  <a:schemeClr val="bg1"/>
                </a:solidFill>
              </a:rPr>
              <a:t>dintr-un</a:t>
            </a:r>
            <a:r>
              <a:rPr lang="it-IT" dirty="0">
                <a:solidFill>
                  <a:schemeClr val="bg1"/>
                </a:solidFill>
              </a:rPr>
              <a:t>  software.</a:t>
            </a:r>
            <a:endParaRPr lang="ro-RO" dirty="0">
              <a:solidFill>
                <a:schemeClr val="bg1"/>
              </a:solidFill>
            </a:endParaRPr>
          </a:p>
          <a:p>
            <a:pPr lvl="1" algn="ctr"/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ro-RO" dirty="0">
                <a:solidFill>
                  <a:schemeClr val="bg1"/>
                </a:solidFill>
              </a:rPr>
              <a:t> In tabelul de mai jos putem pune in evidenta </a:t>
            </a:r>
            <a:r>
              <a:rPr lang="ro-RO" dirty="0" err="1">
                <a:solidFill>
                  <a:schemeClr val="bg1"/>
                </a:solidFill>
              </a:rPr>
              <a:t>diferentele</a:t>
            </a:r>
            <a:r>
              <a:rPr lang="ro-RO" dirty="0">
                <a:solidFill>
                  <a:schemeClr val="bg1"/>
                </a:solidFill>
              </a:rPr>
              <a:t> dintre  </a:t>
            </a:r>
            <a:r>
              <a:rPr lang="ro-RO" b="1" dirty="0">
                <a:solidFill>
                  <a:schemeClr val="bg1"/>
                </a:solidFill>
              </a:rPr>
              <a:t>SEVERITATE  - PRIORITATE</a:t>
            </a:r>
          </a:p>
        </p:txBody>
      </p:sp>
      <p:graphicFrame>
        <p:nvGraphicFramePr>
          <p:cNvPr id="6" name="Tabel 5">
            <a:extLst>
              <a:ext uri="{FF2B5EF4-FFF2-40B4-BE49-F238E27FC236}">
                <a16:creationId xmlns:a16="http://schemas.microsoft.com/office/drawing/2014/main" id="{76627FEA-0806-17FC-0E7A-7F981DAB0B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80337"/>
              </p:ext>
            </p:extLst>
          </p:nvPr>
        </p:nvGraphicFramePr>
        <p:xfrm>
          <a:off x="1980372" y="2304788"/>
          <a:ext cx="5284723" cy="4286363"/>
        </p:xfrm>
        <a:graphic>
          <a:graphicData uri="http://schemas.openxmlformats.org/drawingml/2006/table">
            <a:tbl>
              <a:tblPr/>
              <a:tblGrid>
                <a:gridCol w="450037">
                  <a:extLst>
                    <a:ext uri="{9D8B030D-6E8A-4147-A177-3AD203B41FA5}">
                      <a16:colId xmlns:a16="http://schemas.microsoft.com/office/drawing/2014/main" val="1620732195"/>
                    </a:ext>
                  </a:extLst>
                </a:gridCol>
                <a:gridCol w="2153759">
                  <a:extLst>
                    <a:ext uri="{9D8B030D-6E8A-4147-A177-3AD203B41FA5}">
                      <a16:colId xmlns:a16="http://schemas.microsoft.com/office/drawing/2014/main" val="4193404443"/>
                    </a:ext>
                  </a:extLst>
                </a:gridCol>
                <a:gridCol w="2680927">
                  <a:extLst>
                    <a:ext uri="{9D8B030D-6E8A-4147-A177-3AD203B41FA5}">
                      <a16:colId xmlns:a16="http://schemas.microsoft.com/office/drawing/2014/main" val="2340296155"/>
                    </a:ext>
                  </a:extLst>
                </a:gridCol>
              </a:tblGrid>
              <a:tr h="507034">
                <a:tc>
                  <a:txBody>
                    <a:bodyPr/>
                    <a:lstStyle/>
                    <a:p>
                      <a:pPr algn="ctr"/>
                      <a:r>
                        <a:rPr lang="ro-RO" sz="1100" b="1" dirty="0">
                          <a:solidFill>
                            <a:schemeClr val="tx1"/>
                          </a:solidFill>
                          <a:effectLst/>
                        </a:rPr>
                        <a:t>Nr.</a:t>
                      </a:r>
                    </a:p>
                    <a:p>
                      <a:pPr algn="ctr"/>
                      <a:r>
                        <a:rPr lang="ro-RO" sz="1100" b="1" dirty="0">
                          <a:solidFill>
                            <a:schemeClr val="tx1"/>
                          </a:solidFill>
                          <a:effectLst/>
                        </a:rPr>
                        <a:t>crt</a:t>
                      </a:r>
                      <a:r>
                        <a:rPr lang="ro-RO" sz="11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 err="1">
                          <a:solidFill>
                            <a:schemeClr val="tx1"/>
                          </a:solidFill>
                          <a:effectLst/>
                        </a:rPr>
                        <a:t>Severity</a:t>
                      </a:r>
                      <a:endParaRPr lang="ro-RO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 err="1">
                          <a:solidFill>
                            <a:schemeClr val="tx1"/>
                          </a:solidFill>
                          <a:effectLst/>
                        </a:rPr>
                        <a:t>Priority</a:t>
                      </a:r>
                      <a:endParaRPr lang="ro-RO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448633"/>
                  </a:ext>
                </a:extLst>
              </a:tr>
              <a:tr h="1279239">
                <a:tc>
                  <a:txBody>
                    <a:bodyPr/>
                    <a:lstStyle/>
                    <a:p>
                      <a:pPr algn="ctr"/>
                      <a:r>
                        <a:rPr lang="ro-RO" sz="1100" b="1" dirty="0">
                          <a:solidFill>
                            <a:schemeClr val="tx1"/>
                          </a:solidFill>
                          <a:effectLst/>
                        </a:rPr>
                        <a:t>1.</a:t>
                      </a: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Definit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de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impactul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unei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probleme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specifice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asupra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funcționalității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oricărei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aplicații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Definit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de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impactul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asupra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afacerii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661365"/>
                  </a:ext>
                </a:extLst>
              </a:tr>
              <a:tr h="705970">
                <a:tc>
                  <a:txBody>
                    <a:bodyPr/>
                    <a:lstStyle/>
                    <a:p>
                      <a:pPr algn="ctr"/>
                      <a:r>
                        <a:rPr lang="ro-RO" sz="1100" b="1" dirty="0">
                          <a:solidFill>
                            <a:schemeClr val="tx1"/>
                          </a:solidFill>
                          <a:effectLst/>
                        </a:rPr>
                        <a:t>2.</a:t>
                      </a: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100" b="1" dirty="0">
                          <a:solidFill>
                            <a:schemeClr val="tx1"/>
                          </a:solidFill>
                          <a:effectLst/>
                        </a:rPr>
                        <a:t>Categoria decisă de </a:t>
                      </a:r>
                      <a:r>
                        <a:rPr lang="ro-RO" sz="1100" b="1" dirty="0" err="1">
                          <a:solidFill>
                            <a:schemeClr val="tx1"/>
                          </a:solidFill>
                          <a:effectLst/>
                        </a:rPr>
                        <a:t>testeri</a:t>
                      </a:r>
                      <a:r>
                        <a:rPr lang="ro-RO" sz="1100" b="1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100" b="1" dirty="0">
                          <a:solidFill>
                            <a:schemeClr val="tx1"/>
                          </a:solidFill>
                          <a:effectLst/>
                        </a:rPr>
                        <a:t>Categorie decisă de dezvoltatori sau proprietari de produse.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780824"/>
                  </a:ext>
                </a:extLst>
              </a:tr>
              <a:tr h="705970">
                <a:tc>
                  <a:txBody>
                    <a:bodyPr/>
                    <a:lstStyle/>
                    <a:p>
                      <a:pPr algn="ctr"/>
                      <a:r>
                        <a:rPr lang="ro-RO" sz="1100" b="1" dirty="0">
                          <a:solidFill>
                            <a:schemeClr val="tx1"/>
                          </a:solidFill>
                          <a:effectLst/>
                        </a:rPr>
                        <a:t>3.</a:t>
                      </a: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Se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ocupă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de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aspectele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tehnice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ale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aplicației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100" b="1" dirty="0">
                          <a:solidFill>
                            <a:schemeClr val="tx1"/>
                          </a:solidFill>
                          <a:effectLst/>
                        </a:rPr>
                        <a:t>Se ocupă de termenul sau comanda pentru remedierea defectelor.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8527491"/>
                  </a:ext>
                </a:extLst>
              </a:tr>
              <a:tr h="1088150">
                <a:tc>
                  <a:txBody>
                    <a:bodyPr/>
                    <a:lstStyle/>
                    <a:p>
                      <a:pPr algn="ctr"/>
                      <a:r>
                        <a:rPr lang="ro-RO" sz="1100" b="1" dirty="0">
                          <a:solidFill>
                            <a:schemeClr val="tx1"/>
                          </a:solidFill>
                          <a:effectLst/>
                        </a:rPr>
                        <a:t>4.</a:t>
                      </a: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100" b="1" dirty="0">
                          <a:solidFill>
                            <a:schemeClr val="tx1"/>
                          </a:solidFill>
                          <a:effectLst/>
                        </a:rPr>
                        <a:t>Valoarea nu se schimbă în timp, este fixă.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Valoarea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de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prioritate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este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subiectivă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și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se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poate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modifica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după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compararea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cu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alte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b="1" dirty="0" err="1">
                          <a:solidFill>
                            <a:schemeClr val="tx1"/>
                          </a:solidFill>
                          <a:effectLst/>
                        </a:rPr>
                        <a:t>defecte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429" marR="59429" marT="59429" marB="5942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7239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072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FD727433-029F-1305-BC3A-F47FC89CD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 descr="Colorful Paper Stripes  Yellow Orange Color">
            <a:extLst>
              <a:ext uri="{FF2B5EF4-FFF2-40B4-BE49-F238E27FC236}">
                <a16:creationId xmlns:a16="http://schemas.microsoft.com/office/drawing/2014/main" id="{49D0E888-B357-7374-B809-C37C611DA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CasetăText 4">
            <a:extLst>
              <a:ext uri="{FF2B5EF4-FFF2-40B4-BE49-F238E27FC236}">
                <a16:creationId xmlns:a16="http://schemas.microsoft.com/office/drawing/2014/main" id="{1AC6BD6D-2008-89B9-73AD-EB4B5FDF0B06}"/>
              </a:ext>
            </a:extLst>
          </p:cNvPr>
          <p:cNvSpPr txBox="1"/>
          <p:nvPr/>
        </p:nvSpPr>
        <p:spPr>
          <a:xfrm>
            <a:off x="100207" y="112734"/>
            <a:ext cx="8893481" cy="66479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ro-RO" sz="1600" b="1" u="sng" dirty="0"/>
              <a:t>CE ESTE UN RAPORT DE EROARE</a:t>
            </a:r>
            <a:endParaRPr lang="en-GB" sz="1600" b="1" u="sng" dirty="0"/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GB" sz="1400" b="1" u="sng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o-RO" sz="1400" dirty="0">
                <a:latin typeface="Bahnschrift SemiBold" panose="020B0502040204020203" pitchFamily="34" charset="0"/>
              </a:rPr>
              <a:t>Un raport de eroare este un document care conține detalii despre o problemă </a:t>
            </a:r>
            <a:r>
              <a:rPr lang="en-GB" sz="1400" dirty="0">
                <a:latin typeface="Bahnschrift SemiBold" panose="020B0502040204020203" pitchFamily="34" charset="0"/>
              </a:rPr>
              <a:t>	</a:t>
            </a:r>
            <a:r>
              <a:rPr lang="ro-RO" sz="1400" dirty="0">
                <a:latin typeface="Bahnschrift SemiBold" panose="020B0502040204020203" pitchFamily="34" charset="0"/>
              </a:rPr>
              <a:t>sau o defecțiune întâlnită în software-</a:t>
            </a:r>
            <a:r>
              <a:rPr lang="ro-RO" sz="1400" dirty="0" err="1">
                <a:latin typeface="Bahnschrift SemiBold" panose="020B0502040204020203" pitchFamily="34" charset="0"/>
              </a:rPr>
              <a:t>ul</a:t>
            </a:r>
            <a:r>
              <a:rPr lang="ro-RO" sz="1400" dirty="0">
                <a:latin typeface="Bahnschrift SemiBold" panose="020B0502040204020203" pitchFamily="34" charset="0"/>
              </a:rPr>
              <a:t> testat, inclusiv o descriere precisă și </a:t>
            </a:r>
            <a:r>
              <a:rPr lang="en-GB" sz="1400" dirty="0">
                <a:latin typeface="Bahnschrift SemiBold" panose="020B0502040204020203" pitchFamily="34" charset="0"/>
              </a:rPr>
              <a:t>	</a:t>
            </a:r>
            <a:r>
              <a:rPr lang="ro-RO" sz="1400" dirty="0">
                <a:latin typeface="Bahnschrift SemiBold" panose="020B0502040204020203" pitchFamily="34" charset="0"/>
              </a:rPr>
              <a:t>detaliată a problemei și informații relevante pentru reproducerea acesteia.</a:t>
            </a:r>
            <a:endParaRPr lang="en-GB" sz="1400" dirty="0">
              <a:latin typeface="Bahnschrift SemiBold" panose="020B0502040204020203" pitchFamily="34" charset="0"/>
            </a:endParaRPr>
          </a:p>
          <a:p>
            <a:pPr algn="just"/>
            <a:r>
              <a:rPr lang="ro-RO" sz="1400" dirty="0">
                <a:latin typeface="Bahnschrift SemiBold" panose="020B0502040204020203" pitchFamily="34" charset="0"/>
              </a:rPr>
              <a:t>Scopul principal al unui astfel de raport este de a ajuta echipa de dezvoltare să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ro-RO" sz="1400" dirty="0">
                <a:latin typeface="Bahnschrift SemiBold" panose="020B0502040204020203" pitchFamily="34" charset="0"/>
              </a:rPr>
              <a:t>identifice și să </a:t>
            </a:r>
            <a:r>
              <a:rPr lang="en-GB" sz="1400" dirty="0">
                <a:latin typeface="Bahnschrift SemiBold" panose="020B0502040204020203" pitchFamily="34" charset="0"/>
              </a:rPr>
              <a:t>                  </a:t>
            </a:r>
            <a:r>
              <a:rPr lang="ro-RO" sz="1400" dirty="0">
                <a:latin typeface="Bahnschrift SemiBold" panose="020B0502040204020203" pitchFamily="34" charset="0"/>
              </a:rPr>
              <a:t>remedieze problemele găsite înainte ca software-</a:t>
            </a:r>
            <a:r>
              <a:rPr lang="ro-RO" sz="1400" dirty="0" err="1">
                <a:latin typeface="Bahnschrift SemiBold" panose="020B0502040204020203" pitchFamily="34" charset="0"/>
              </a:rPr>
              <a:t>ul</a:t>
            </a:r>
            <a:r>
              <a:rPr lang="ro-RO" sz="1400" dirty="0">
                <a:latin typeface="Bahnschrift SemiBold" panose="020B0502040204020203" pitchFamily="34" charset="0"/>
              </a:rPr>
              <a:t> să fie lansat.</a:t>
            </a:r>
            <a:endParaRPr lang="en-GB" sz="1400" dirty="0"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Ø"/>
            </a:pPr>
            <a:endParaRPr lang="en-GB" sz="1400" b="1" u="sng" dirty="0"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ro-RO" sz="1600" b="1" u="sng" dirty="0">
                <a:latin typeface="Bahnschrift SemiBold" panose="020B0502040204020203" pitchFamily="34" charset="0"/>
              </a:rPr>
              <a:t>C</a:t>
            </a:r>
            <a:r>
              <a:rPr lang="en-US" sz="1600" b="1" u="sng" dirty="0">
                <a:latin typeface="Bahnschrift SemiBold" panose="020B0502040204020203" pitchFamily="34" charset="0"/>
              </a:rPr>
              <a:t>ARE ESTE DIFERENTA INTRE TEST STATUS(STARE) REPORT ȘI TEST COMPLETION REPORT</a:t>
            </a:r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US" sz="1400" b="1" u="sng" dirty="0"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o-RO" sz="1400" dirty="0">
                <a:latin typeface="Bahnschrift SemiBold" panose="020B0502040204020203" pitchFamily="34" charset="0"/>
              </a:rPr>
              <a:t>Test Status Report și Test </a:t>
            </a:r>
            <a:r>
              <a:rPr lang="ro-RO" sz="1400" dirty="0" err="1">
                <a:latin typeface="Bahnschrift SemiBold" panose="020B0502040204020203" pitchFamily="34" charset="0"/>
              </a:rPr>
              <a:t>Completion</a:t>
            </a:r>
            <a:r>
              <a:rPr lang="ro-RO" sz="1400" dirty="0">
                <a:latin typeface="Bahnschrift SemiBold" panose="020B0502040204020203" pitchFamily="34" charset="0"/>
              </a:rPr>
              <a:t> Report sunt două rapoarte diferite care </a:t>
            </a:r>
            <a:r>
              <a:rPr lang="en-GB" sz="1400" dirty="0">
                <a:latin typeface="Bahnschrift SemiBold" panose="020B0502040204020203" pitchFamily="34" charset="0"/>
              </a:rPr>
              <a:t>	</a:t>
            </a:r>
            <a:r>
              <a:rPr lang="ro-RO" sz="1400" dirty="0">
                <a:latin typeface="Bahnschrift SemiBold" panose="020B0502040204020203" pitchFamily="34" charset="0"/>
              </a:rPr>
              <a:t>servesc scopuri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ro-RO" sz="1400" dirty="0">
                <a:latin typeface="Bahnschrift SemiBold" panose="020B0502040204020203" pitchFamily="34" charset="0"/>
              </a:rPr>
              <a:t>diferite în cadrul ciclului de viață al testării software. 	</a:t>
            </a:r>
            <a:endParaRPr lang="en-GB" sz="1400" dirty="0"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o-RO" sz="1400" dirty="0">
                <a:latin typeface="Bahnschrift SemiBold" panose="020B0502040204020203" pitchFamily="34" charset="0"/>
              </a:rPr>
              <a:t>Test Status Report este utilizat pentru a monitoriza și raporta progresul proiectului de testare în timpul execuției, în timp ce Test </a:t>
            </a:r>
            <a:r>
              <a:rPr lang="ro-RO" sz="1400" dirty="0" err="1">
                <a:latin typeface="Bahnschrift SemiBold" panose="020B0502040204020203" pitchFamily="34" charset="0"/>
              </a:rPr>
              <a:t>Completion</a:t>
            </a:r>
            <a:r>
              <a:rPr lang="ro-RO" sz="1400" dirty="0">
                <a:latin typeface="Bahnschrift SemiBold" panose="020B0502040204020203" pitchFamily="34" charset="0"/>
              </a:rPr>
              <a:t> Report este </a:t>
            </a:r>
            <a:r>
              <a:rPr lang="en-GB" sz="1400" dirty="0">
                <a:latin typeface="Bahnschrift SemiBold" panose="020B0502040204020203" pitchFamily="34" charset="0"/>
              </a:rPr>
              <a:t>	</a:t>
            </a:r>
            <a:r>
              <a:rPr lang="ro-RO" sz="1400" dirty="0">
                <a:latin typeface="Bahnschrift SemiBold" panose="020B0502040204020203" pitchFamily="34" charset="0"/>
              </a:rPr>
              <a:t>utilizat pentru a oferi o evaluare completă a proiectului de testare după </a:t>
            </a:r>
            <a:r>
              <a:rPr lang="en-GB" sz="1400" dirty="0">
                <a:latin typeface="Bahnschrift SemiBold" panose="020B0502040204020203" pitchFamily="34" charset="0"/>
              </a:rPr>
              <a:t>	</a:t>
            </a:r>
            <a:r>
              <a:rPr lang="ro-RO" sz="1400" dirty="0">
                <a:latin typeface="Bahnschrift SemiBold" panose="020B0502040204020203" pitchFamily="34" charset="0"/>
              </a:rPr>
              <a:t>finalizarea tuturor testelor planificate și execuției acestora.</a:t>
            </a:r>
            <a:endParaRPr lang="en-GB" sz="1400" dirty="0">
              <a:latin typeface="Bahnschrift SemiBold" panose="020B0502040204020203" pitchFamily="34" charset="0"/>
            </a:endParaRPr>
          </a:p>
          <a:p>
            <a:pPr algn="just"/>
            <a:endParaRPr lang="en-GB" sz="1400" dirty="0"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ro-RO" sz="1600" b="1" u="sng" dirty="0">
                <a:latin typeface="Bahnschrift SemiBold" panose="020B0502040204020203" pitchFamily="34" charset="0"/>
              </a:rPr>
              <a:t>ETAPELE PROCESULUI DE TESTARE </a:t>
            </a:r>
            <a:endParaRPr lang="en-GB" sz="1600" b="1" u="sng" dirty="0"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GB" sz="1400" dirty="0"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ro-RO" sz="1400" dirty="0">
                <a:latin typeface="Bahnschrift SemiBold" panose="020B0502040204020203" pitchFamily="34" charset="0"/>
              </a:rPr>
              <a:t>Procesul de testare constă în mai multe etape, începând de la planificarea </a:t>
            </a:r>
            <a:r>
              <a:rPr lang="en-GB" sz="1400" dirty="0">
                <a:latin typeface="Bahnschrift SemiBold" panose="020B0502040204020203" pitchFamily="34" charset="0"/>
              </a:rPr>
              <a:t>	</a:t>
            </a:r>
            <a:r>
              <a:rPr lang="ro-RO" sz="1400" dirty="0">
                <a:latin typeface="Bahnschrift SemiBold" panose="020B0502040204020203" pitchFamily="34" charset="0"/>
              </a:rPr>
              <a:t>testelor și terminând cu încheierea testelor și oferirea feedback-ului despre </a:t>
            </a:r>
            <a:r>
              <a:rPr lang="en-GB" sz="1400" dirty="0">
                <a:latin typeface="Bahnschrift SemiBold" panose="020B0502040204020203" pitchFamily="34" charset="0"/>
              </a:rPr>
              <a:t>	</a:t>
            </a:r>
            <a:r>
              <a:rPr lang="ro-RO" sz="1400" dirty="0">
                <a:latin typeface="Bahnschrift SemiBold" panose="020B0502040204020203" pitchFamily="34" charset="0"/>
              </a:rPr>
              <a:t>calitatea sistemului testat.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400" dirty="0" err="1">
                <a:latin typeface="Bahnschrift SemiBold" panose="020B0502040204020203" pitchFamily="34" charset="0"/>
              </a:rPr>
              <a:t>În</a:t>
            </a:r>
            <a:r>
              <a:rPr lang="en-GB" sz="1400" dirty="0">
                <a:latin typeface="Bahnschrift SemiBold" panose="020B0502040204020203" pitchFamily="34" charset="0"/>
              </a:rPr>
              <a:t> general, </a:t>
            </a:r>
            <a:r>
              <a:rPr lang="en-GB" sz="1400" dirty="0" err="1">
                <a:latin typeface="Bahnschrift SemiBold" panose="020B0502040204020203" pitchFamily="34" charset="0"/>
              </a:rPr>
              <a:t>etapele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includ</a:t>
            </a:r>
            <a:r>
              <a:rPr lang="en-GB" sz="1400" dirty="0">
                <a:latin typeface="Bahnschrift SemiBold" panose="020B0502040204020203" pitchFamily="34" charset="0"/>
              </a:rPr>
              <a:t>:</a:t>
            </a:r>
          </a:p>
          <a:p>
            <a:pPr algn="just"/>
            <a:r>
              <a:rPr lang="en-GB" sz="1400" dirty="0">
                <a:latin typeface="Bahnschrift SemiBold" panose="020B0502040204020203" pitchFamily="34" charset="0"/>
              </a:rPr>
              <a:t>		-  </a:t>
            </a:r>
            <a:r>
              <a:rPr lang="en-GB" sz="1400" dirty="0" err="1">
                <a:latin typeface="Bahnschrift SemiBold" panose="020B0502040204020203" pitchFamily="34" charset="0"/>
              </a:rPr>
              <a:t>analiza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cerințelor</a:t>
            </a:r>
            <a:r>
              <a:rPr lang="en-GB" sz="1400" dirty="0">
                <a:latin typeface="Bahnschrift SemiBold" panose="020B0502040204020203" pitchFamily="34" charset="0"/>
              </a:rPr>
              <a:t>,</a:t>
            </a:r>
          </a:p>
          <a:p>
            <a:pPr algn="just"/>
            <a:r>
              <a:rPr lang="en-GB" sz="1400" dirty="0">
                <a:latin typeface="Bahnschrift SemiBold" panose="020B0502040204020203" pitchFamily="34" charset="0"/>
              </a:rPr>
              <a:t>		- </a:t>
            </a:r>
            <a:r>
              <a:rPr lang="en-GB" sz="1400" dirty="0" err="1">
                <a:latin typeface="Bahnschrift SemiBold" panose="020B0502040204020203" pitchFamily="34" charset="0"/>
              </a:rPr>
              <a:t>proiectarea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testelor</a:t>
            </a:r>
            <a:r>
              <a:rPr lang="en-GB" sz="1400" dirty="0">
                <a:latin typeface="Bahnschrift SemiBold" panose="020B0502040204020203" pitchFamily="34" charset="0"/>
              </a:rPr>
              <a:t>, </a:t>
            </a:r>
          </a:p>
          <a:p>
            <a:pPr algn="just"/>
            <a:r>
              <a:rPr lang="en-GB" sz="1400" dirty="0">
                <a:latin typeface="Bahnschrift SemiBold" panose="020B0502040204020203" pitchFamily="34" charset="0"/>
              </a:rPr>
              <a:t>		-</a:t>
            </a:r>
            <a:r>
              <a:rPr lang="en-GB" sz="1400" dirty="0" err="1">
                <a:latin typeface="Bahnschrift SemiBold" panose="020B0502040204020203" pitchFamily="34" charset="0"/>
              </a:rPr>
              <a:t>implementarea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testelor</a:t>
            </a:r>
            <a:r>
              <a:rPr lang="en-GB" sz="1400" dirty="0">
                <a:latin typeface="Bahnschrift SemiBold" panose="020B0502040204020203" pitchFamily="34" charset="0"/>
              </a:rPr>
              <a:t>, </a:t>
            </a:r>
          </a:p>
          <a:p>
            <a:pPr algn="just"/>
            <a:r>
              <a:rPr lang="en-GB" sz="1400" dirty="0">
                <a:latin typeface="Bahnschrift SemiBold" panose="020B0502040204020203" pitchFamily="34" charset="0"/>
              </a:rPr>
              <a:t>		-</a:t>
            </a:r>
            <a:r>
              <a:rPr lang="en-GB" sz="1400" dirty="0" err="1">
                <a:latin typeface="Bahnschrift SemiBold" panose="020B0502040204020203" pitchFamily="34" charset="0"/>
              </a:rPr>
              <a:t>executarea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testelor</a:t>
            </a:r>
            <a:r>
              <a:rPr lang="en-GB" sz="1400" dirty="0">
                <a:latin typeface="Bahnschrift SemiBold" panose="020B0502040204020203" pitchFamily="34" charset="0"/>
              </a:rPr>
              <a:t>,</a:t>
            </a:r>
          </a:p>
          <a:p>
            <a:pPr algn="just"/>
            <a:r>
              <a:rPr lang="en-GB" sz="1400" dirty="0">
                <a:latin typeface="Bahnschrift SemiBold" panose="020B0502040204020203" pitchFamily="34" charset="0"/>
              </a:rPr>
              <a:t>		-</a:t>
            </a:r>
            <a:r>
              <a:rPr lang="en-GB" sz="1400" dirty="0" err="1">
                <a:latin typeface="Bahnschrift SemiBold" panose="020B0502040204020203" pitchFamily="34" charset="0"/>
              </a:rPr>
              <a:t>analiza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rezultatelor</a:t>
            </a:r>
            <a:r>
              <a:rPr lang="en-GB" sz="1400" dirty="0">
                <a:latin typeface="Bahnschrift SemiBold" panose="020B0502040204020203" pitchFamily="34" charset="0"/>
              </a:rPr>
              <a:t>, </a:t>
            </a:r>
          </a:p>
          <a:p>
            <a:pPr algn="just"/>
            <a:r>
              <a:rPr lang="en-GB" sz="1400" dirty="0">
                <a:latin typeface="Bahnschrift SemiBold" panose="020B0502040204020203" pitchFamily="34" charset="0"/>
              </a:rPr>
              <a:t>		-</a:t>
            </a:r>
            <a:r>
              <a:rPr lang="en-GB" sz="1400" dirty="0" err="1">
                <a:latin typeface="Bahnschrift SemiBold" panose="020B0502040204020203" pitchFamily="34" charset="0"/>
              </a:rPr>
              <a:t>remedierea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problemelor</a:t>
            </a:r>
            <a:r>
              <a:rPr lang="en-GB" sz="1400" dirty="0">
                <a:latin typeface="Bahnschrift SemiBold" panose="020B0502040204020203" pitchFamily="34" charset="0"/>
              </a:rPr>
              <a:t>, </a:t>
            </a:r>
          </a:p>
          <a:p>
            <a:pPr algn="just"/>
            <a:r>
              <a:rPr lang="en-GB" sz="1400" dirty="0">
                <a:latin typeface="Bahnschrift SemiBold" panose="020B0502040204020203" pitchFamily="34" charset="0"/>
              </a:rPr>
              <a:t>		-</a:t>
            </a:r>
            <a:r>
              <a:rPr lang="en-GB" sz="1400" dirty="0" err="1">
                <a:latin typeface="Bahnschrift SemiBold" panose="020B0502040204020203" pitchFamily="34" charset="0"/>
              </a:rPr>
              <a:t>retestarea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finalizarea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testelor</a:t>
            </a:r>
            <a:r>
              <a:rPr lang="en-GB" sz="1400" dirty="0">
                <a:latin typeface="Bahnschrift SemiBold" panose="020B0502040204020203" pitchFamily="34" charset="0"/>
              </a:rPr>
              <a:t>. </a:t>
            </a:r>
          </a:p>
          <a:p>
            <a:pPr algn="just"/>
            <a:r>
              <a:rPr lang="en-GB" sz="1400" dirty="0">
                <a:latin typeface="Bahnschrift SemiBold" panose="020B0502040204020203" pitchFamily="34" charset="0"/>
              </a:rPr>
              <a:t>	</a:t>
            </a:r>
            <a:r>
              <a:rPr lang="en-GB" sz="1400" dirty="0" err="1">
                <a:latin typeface="Bahnschrift SemiBold" panose="020B0502040204020203" pitchFamily="34" charset="0"/>
              </a:rPr>
              <a:t>Prin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urmare</a:t>
            </a:r>
            <a:r>
              <a:rPr lang="en-GB" sz="1400" dirty="0">
                <a:latin typeface="Bahnschrift SemiBold" panose="020B0502040204020203" pitchFamily="34" charset="0"/>
              </a:rPr>
              <a:t>, </a:t>
            </a:r>
            <a:r>
              <a:rPr lang="en-GB" sz="1400" dirty="0" err="1">
                <a:latin typeface="Bahnschrift SemiBold" panose="020B0502040204020203" pitchFamily="34" charset="0"/>
              </a:rPr>
              <a:t>procesul</a:t>
            </a:r>
            <a:r>
              <a:rPr lang="en-GB" sz="1400" dirty="0">
                <a:latin typeface="Bahnschrift SemiBold" panose="020B0502040204020203" pitchFamily="34" charset="0"/>
              </a:rPr>
              <a:t> de </a:t>
            </a:r>
            <a:r>
              <a:rPr lang="en-GB" sz="1400" dirty="0" err="1">
                <a:latin typeface="Bahnschrift SemiBold" panose="020B0502040204020203" pitchFamily="34" charset="0"/>
              </a:rPr>
              <a:t>testare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este</a:t>
            </a:r>
            <a:r>
              <a:rPr lang="en-GB" sz="1400" dirty="0">
                <a:latin typeface="Bahnschrift SemiBold" panose="020B0502040204020203" pitchFamily="34" charset="0"/>
              </a:rPr>
              <a:t> un </a:t>
            </a:r>
            <a:r>
              <a:rPr lang="en-GB" sz="1400" dirty="0" err="1">
                <a:latin typeface="Bahnschrift SemiBold" panose="020B0502040204020203" pitchFamily="34" charset="0"/>
              </a:rPr>
              <a:t>proces</a:t>
            </a:r>
            <a:r>
              <a:rPr lang="en-GB" sz="1400" dirty="0">
                <a:latin typeface="Bahnschrift SemiBold" panose="020B0502040204020203" pitchFamily="34" charset="0"/>
              </a:rPr>
              <a:t> complex </a:t>
            </a:r>
            <a:r>
              <a:rPr lang="en-GB" sz="1400" dirty="0" err="1"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sistematic</a:t>
            </a:r>
            <a:r>
              <a:rPr lang="en-GB" sz="1400" dirty="0">
                <a:latin typeface="Bahnschrift SemiBold" panose="020B0502040204020203" pitchFamily="34" charset="0"/>
              </a:rPr>
              <a:t> care   </a:t>
            </a:r>
            <a:r>
              <a:rPr lang="en-GB" sz="1400" dirty="0" err="1">
                <a:latin typeface="Bahnschrift SemiBold" panose="020B0502040204020203" pitchFamily="34" charset="0"/>
              </a:rPr>
              <a:t>necesită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planificare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atentă</a:t>
            </a:r>
            <a:r>
              <a:rPr lang="en-GB" sz="1400" dirty="0">
                <a:latin typeface="Bahnschrift SemiBold" panose="020B0502040204020203" pitchFamily="34" charset="0"/>
              </a:rPr>
              <a:t>, </a:t>
            </a:r>
            <a:r>
              <a:rPr lang="en-GB" sz="1400" dirty="0" err="1">
                <a:latin typeface="Bahnschrift SemiBold" panose="020B0502040204020203" pitchFamily="34" charset="0"/>
              </a:rPr>
              <a:t>coordonare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evaluare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constantă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pentru</a:t>
            </a:r>
            <a:r>
              <a:rPr lang="en-GB" sz="1400" dirty="0">
                <a:latin typeface="Bahnschrift SemiBold" panose="020B0502040204020203" pitchFamily="34" charset="0"/>
              </a:rPr>
              <a:t> a </a:t>
            </a:r>
            <a:r>
              <a:rPr lang="en-GB" sz="1400" dirty="0" err="1">
                <a:latin typeface="Bahnschrift SemiBold" panose="020B0502040204020203" pitchFamily="34" charset="0"/>
              </a:rPr>
              <a:t>asigura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calitatea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și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fiabilitatea</a:t>
            </a:r>
            <a:r>
              <a:rPr lang="en-GB" sz="1400" dirty="0">
                <a:latin typeface="Bahnschrift SemiBold" panose="020B0502040204020203" pitchFamily="34" charset="0"/>
              </a:rPr>
              <a:t> </a:t>
            </a:r>
            <a:r>
              <a:rPr lang="en-GB" sz="1400" dirty="0" err="1">
                <a:latin typeface="Bahnschrift SemiBold" panose="020B0502040204020203" pitchFamily="34" charset="0"/>
              </a:rPr>
              <a:t>sistemelor</a:t>
            </a:r>
            <a:r>
              <a:rPr lang="en-GB" sz="1400" dirty="0">
                <a:latin typeface="Bahnschrift SemiBold" panose="020B0502040204020203" pitchFamily="34" charset="0"/>
              </a:rPr>
              <a:t> software.</a:t>
            </a:r>
            <a:endParaRPr lang="ro-RO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2298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95AF621B-4081-821D-62E0-8D24D3BFD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 descr="A big wave crashing with spray blowing up on the air">
            <a:extLst>
              <a:ext uri="{FF2B5EF4-FFF2-40B4-BE49-F238E27FC236}">
                <a16:creationId xmlns:a16="http://schemas.microsoft.com/office/drawing/2014/main" id="{97BC6C59-4081-3A08-BB4B-8E574E06E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6727A286-3BF8-11DE-5C71-2B8A4125A9DB}"/>
              </a:ext>
            </a:extLst>
          </p:cNvPr>
          <p:cNvSpPr txBox="1"/>
          <p:nvPr/>
        </p:nvSpPr>
        <p:spPr>
          <a:xfrm>
            <a:off x="0" y="170270"/>
            <a:ext cx="914400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endParaRPr lang="it-IT" sz="1400" b="1" u="sng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it-IT" sz="1400" b="1" u="sng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it-IT" sz="1400" b="1" u="sng" dirty="0">
                <a:solidFill>
                  <a:schemeClr val="bg1"/>
                </a:solidFill>
                <a:latin typeface="Bahnschrift SemiBold" panose="020B0502040204020203" pitchFamily="34" charset="0"/>
              </a:rPr>
              <a:t>DIFERENTA DINTRE RETESTING SI REGRESSION TESTING</a:t>
            </a:r>
          </a:p>
          <a:p>
            <a:pPr algn="just"/>
            <a:endParaRPr lang="it-IT" sz="1400" b="1" u="sng" dirty="0"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Retesting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și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regression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sunt două tipuri diferite de teste care sunt efectuate în procesul de testare a software-ului.</a:t>
            </a:r>
            <a:endParaRPr lang="en-GB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Retesting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se concentrează pe verificarea dacă problemele sau defectele identificate anterior au fost remediate sau nu. </a:t>
            </a:r>
            <a:endParaRPr lang="en-GB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algn="just"/>
            <a:endParaRPr lang="en-GB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Regression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pe de altă parte, se concentrează pe asigurarea faptului că modificările făcute într-un sistem software nu afectează funcționalitatea existentă a sistemului. </a:t>
            </a:r>
            <a:endParaRPr lang="en-GB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o-RO" sz="1400" dirty="0">
                <a:solidFill>
                  <a:schemeClr val="bg1"/>
                </a:solidFill>
              </a:rPr>
              <a:t>A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stfel, principalul scop al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retesting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-ului este de a verifica dacă problemele identificate anterior au fost remediate, în timp ce scopul principal al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regression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-ului este de a verifica dacă modificările aduse sistemului nu au afectat funcționalitatea deja existentă a sistemului.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ro-RO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D2A4A8BA-5F6C-D818-00C5-9EB1A67259A7}"/>
              </a:ext>
            </a:extLst>
          </p:cNvPr>
          <p:cNvSpPr txBox="1"/>
          <p:nvPr/>
        </p:nvSpPr>
        <p:spPr>
          <a:xfrm>
            <a:off x="93306" y="2921151"/>
            <a:ext cx="914400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GB" sz="1400" dirty="0"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GB" sz="1400" b="1" u="sng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GB" sz="1400" b="1" u="sng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GB" sz="1400" b="1" u="sng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ro-RO" sz="1400" b="1" u="sng" dirty="0">
                <a:solidFill>
                  <a:schemeClr val="bg1"/>
                </a:solidFill>
                <a:latin typeface="Bahnschrift SemiBold" panose="020B0502040204020203" pitchFamily="34" charset="0"/>
              </a:rPr>
              <a:t>DIFERENTA DINTRE FUNCTIONAL TESTING SI NON –FUNCTIONAL TESTING</a:t>
            </a:r>
          </a:p>
          <a:p>
            <a:pPr algn="just"/>
            <a:endParaRPr lang="ro-RO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Diferența dintre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functional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și non-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functional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constă în faptul că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functional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se concentrează pe testarea funcționalității unei aplicații(teste de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unitate,teste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de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integrare,teste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de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sistem,teste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de acceptare), în timp ce non-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functional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testing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se concentrează pe testarea caracteristicilor non-funcționale ale unei aplicații, cum ar fi performanța, securitatea, </a:t>
            </a:r>
            <a:r>
              <a:rPr lang="ro-RO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scalabilitatea</a:t>
            </a:r>
            <a:r>
              <a:rPr lang="ro-RO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și compatibilitatea. Ambele tipuri de teste sunt importante în procesul de testare a unui produs software și sunt complementare, asigurând atât îndeplinirea cerințelor funcționale, cât și a celor non-funcționale.</a:t>
            </a:r>
          </a:p>
          <a:p>
            <a:pPr algn="just"/>
            <a:endParaRPr lang="ro-RO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algn="just"/>
            <a:endParaRPr lang="en-GB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299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E7E8108E-D483-26CD-136E-D494EAB5B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BCEB24-D323-41FF-9618-0B1F209F6ED8}" type="datetime1">
              <a:rPr lang="ro-RO" smtClean="0"/>
              <a:t>29.05.2023</a:t>
            </a:fld>
            <a:endParaRPr lang="en-US" dirty="0"/>
          </a:p>
        </p:txBody>
      </p:sp>
      <p:pic>
        <p:nvPicPr>
          <p:cNvPr id="4" name="Imagine 3" descr="Two cute robots">
            <a:extLst>
              <a:ext uri="{FF2B5EF4-FFF2-40B4-BE49-F238E27FC236}">
                <a16:creationId xmlns:a16="http://schemas.microsoft.com/office/drawing/2014/main" id="{4DB3B154-92C6-8F15-DBAE-6C63F4FE8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CasetăText 5">
            <a:extLst>
              <a:ext uri="{FF2B5EF4-FFF2-40B4-BE49-F238E27FC236}">
                <a16:creationId xmlns:a16="http://schemas.microsoft.com/office/drawing/2014/main" id="{2FBBB9FC-5E93-4B0E-B9D9-510CE38E54FC}"/>
              </a:ext>
            </a:extLst>
          </p:cNvPr>
          <p:cNvSpPr txBox="1"/>
          <p:nvPr/>
        </p:nvSpPr>
        <p:spPr>
          <a:xfrm>
            <a:off x="65314" y="111968"/>
            <a:ext cx="892939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ro-RO" sz="1400" b="1" u="sng" dirty="0" err="1">
                <a:latin typeface="Bahnschrift SemiBold" panose="020B0502040204020203" pitchFamily="34" charset="0"/>
              </a:rPr>
              <a:t>Enumerati</a:t>
            </a:r>
            <a:r>
              <a:rPr lang="ro-RO" sz="1400" b="1" u="sng" dirty="0">
                <a:latin typeface="Bahnschrift SemiBold" panose="020B0502040204020203" pitchFamily="34" charset="0"/>
              </a:rPr>
              <a:t> tehnicile de testare și </a:t>
            </a:r>
            <a:r>
              <a:rPr lang="ro-RO" sz="1400" b="1" u="sng" dirty="0" err="1">
                <a:latin typeface="Bahnschrift SemiBold" panose="020B0502040204020203" pitchFamily="34" charset="0"/>
              </a:rPr>
              <a:t>grupati</a:t>
            </a:r>
            <a:r>
              <a:rPr lang="ro-RO" sz="1400" b="1" u="sng" dirty="0">
                <a:latin typeface="Bahnschrift SemiBold" panose="020B0502040204020203" pitchFamily="34" charset="0"/>
              </a:rPr>
              <a:t>-le în categoria corespunzătoare (Black-Box, White-Box, </a:t>
            </a:r>
            <a:r>
              <a:rPr lang="ro-RO" sz="1400" b="1" u="sng" dirty="0" err="1">
                <a:latin typeface="Bahnschrift SemiBold" panose="020B0502040204020203" pitchFamily="34" charset="0"/>
              </a:rPr>
              <a:t>Experience-Based</a:t>
            </a:r>
            <a:r>
              <a:rPr lang="ro-RO" sz="1400" b="1" u="sng" dirty="0">
                <a:latin typeface="Bahnschrift SemiBold" panose="020B0502040204020203" pitchFamily="34" charset="0"/>
              </a:rPr>
              <a:t>)</a:t>
            </a:r>
          </a:p>
          <a:p>
            <a:endParaRPr lang="ro-RO" sz="1400" dirty="0">
              <a:latin typeface="Bahnschrift SemiBold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o-RO" sz="1400" dirty="0">
                <a:latin typeface="Bahnschrift SemiBold" panose="020B0502040204020203" pitchFamily="34" charset="0"/>
              </a:rPr>
              <a:t>Tehnicile de testare pot fi grupate în mai multe categorii, în funcție de modul în care sunt aplicate și de tipul de cunoștințe necesare pentru a le utiliza. Cele trei categorii de bază sunt:</a:t>
            </a:r>
          </a:p>
        </p:txBody>
      </p:sp>
      <p:pic>
        <p:nvPicPr>
          <p:cNvPr id="7" name="Imagine 6">
            <a:extLst>
              <a:ext uri="{FF2B5EF4-FFF2-40B4-BE49-F238E27FC236}">
                <a16:creationId xmlns:a16="http://schemas.microsoft.com/office/drawing/2014/main" id="{2F23B35A-CAC4-73FC-197B-3F02463C5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53" y="1576279"/>
            <a:ext cx="8748518" cy="498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8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țetă">
  <a:themeElements>
    <a:clrScheme name="Fațetă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țetă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țetă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3286</TotalTime>
  <Words>1752</Words>
  <Application>Microsoft Office PowerPoint</Application>
  <PresentationFormat>Expunere pe ecran (4:3)</PresentationFormat>
  <Paragraphs>185</Paragraphs>
  <Slides>20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11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20</vt:i4>
      </vt:variant>
    </vt:vector>
  </HeadingPairs>
  <TitlesOfParts>
    <vt:vector size="32" baseType="lpstr">
      <vt:lpstr>Algerian</vt:lpstr>
      <vt:lpstr>Arial</vt:lpstr>
      <vt:lpstr>Bahnschrift</vt:lpstr>
      <vt:lpstr>Bahnschrift SemiBold</vt:lpstr>
      <vt:lpstr>Bodoni MT Black</vt:lpstr>
      <vt:lpstr>Britannic Bold</vt:lpstr>
      <vt:lpstr>Calibri</vt:lpstr>
      <vt:lpstr>Trebuchet MS</vt:lpstr>
      <vt:lpstr>Wingdings</vt:lpstr>
      <vt:lpstr>Wingdings 2</vt:lpstr>
      <vt:lpstr>Wingdings 3</vt:lpstr>
      <vt:lpstr>Fațetă</vt:lpstr>
      <vt:lpstr> Proiect de absolvire   Software Development Academy   ADRIAN VAGAUNA  SDA_TesterRemote Ro42     </vt:lpstr>
      <vt:lpstr>Cuprins: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Conform requirements definite anterior, am creat 11 test cases folosind TestRail: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SDA_TesterRemote Ro42  Nume Sudent  ADRIAN VAGAUNA</dc:title>
  <dc:creator>Adrian Vagauna</dc:creator>
  <cp:lastModifiedBy>Adrian Vagauna</cp:lastModifiedBy>
  <cp:revision>49</cp:revision>
  <dcterms:created xsi:type="dcterms:W3CDTF">2023-03-27T18:14:39Z</dcterms:created>
  <dcterms:modified xsi:type="dcterms:W3CDTF">2023-05-29T06:33:01Z</dcterms:modified>
</cp:coreProperties>
</file>

<file path=docProps/thumbnail.jpeg>
</file>